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3"/>
  </p:notesMasterIdLst>
  <p:handoutMasterIdLst>
    <p:handoutMasterId r:id="rId14"/>
  </p:handoutMasterIdLst>
  <p:sldIdLst>
    <p:sldId id="376" r:id="rId2"/>
    <p:sldId id="453" r:id="rId3"/>
    <p:sldId id="541" r:id="rId4"/>
    <p:sldId id="542" r:id="rId5"/>
    <p:sldId id="543" r:id="rId6"/>
    <p:sldId id="544" r:id="rId7"/>
    <p:sldId id="545" r:id="rId8"/>
    <p:sldId id="546" r:id="rId9"/>
    <p:sldId id="547" r:id="rId10"/>
    <p:sldId id="548" r:id="rId11"/>
    <p:sldId id="540" r:id="rId12"/>
  </p:sldIdLst>
  <p:sldSz cx="9144000" cy="6858000" type="screen4x3"/>
  <p:notesSz cx="6692900" cy="9867900"/>
  <p:defaultTex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9">
          <p15:clr>
            <a:srgbClr val="A4A3A4"/>
          </p15:clr>
        </p15:guide>
        <p15:guide id="2" pos="287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800000"/>
    <a:srgbClr val="009900"/>
    <a:srgbClr val="CCECFF"/>
    <a:srgbClr val="CCFFFF"/>
    <a:srgbClr val="0033CC"/>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211" autoAdjust="0"/>
  </p:normalViewPr>
  <p:slideViewPr>
    <p:cSldViewPr>
      <p:cViewPr varScale="1">
        <p:scale>
          <a:sx n="59" d="100"/>
          <a:sy n="59" d="100"/>
        </p:scale>
        <p:origin x="94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455" y="1193"/>
      </p:cViewPr>
      <p:guideLst>
        <p:guide orient="horz" pos="2169"/>
        <p:guide pos="287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978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66" y="0"/>
            <a:ext cx="2900153" cy="494270"/>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defRPr>
            </a:lvl1pPr>
          </a:lstStyle>
          <a:p>
            <a:pPr>
              <a:defRPr/>
            </a:pPr>
            <a:endParaRPr lang="en-US"/>
          </a:p>
        </p:txBody>
      </p:sp>
      <p:sp>
        <p:nvSpPr>
          <p:cNvPr id="2051" name="Rectangle 3"/>
          <p:cNvSpPr>
            <a:spLocks noGrp="1" noChangeArrowheads="1"/>
          </p:cNvSpPr>
          <p:nvPr>
            <p:ph type="dt" idx="1"/>
          </p:nvPr>
        </p:nvSpPr>
        <p:spPr bwMode="auto">
          <a:xfrm>
            <a:off x="3792748" y="0"/>
            <a:ext cx="2900152" cy="494270"/>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889000" y="747713"/>
            <a:ext cx="4913313" cy="3686175"/>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91030" y="4686816"/>
            <a:ext cx="4909275" cy="4440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66" y="9373631"/>
            <a:ext cx="2900153" cy="494270"/>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defRPr>
            </a:lvl1pPr>
          </a:lstStyle>
          <a:p>
            <a:pPr>
              <a:defRPr/>
            </a:pPr>
            <a:endParaRPr lang="en-US"/>
          </a:p>
        </p:txBody>
      </p:sp>
      <p:sp>
        <p:nvSpPr>
          <p:cNvPr id="2055" name="Rectangle 7"/>
          <p:cNvSpPr>
            <a:spLocks noGrp="1" noChangeArrowheads="1"/>
          </p:cNvSpPr>
          <p:nvPr>
            <p:ph type="sldNum" sz="quarter" idx="5"/>
          </p:nvPr>
        </p:nvSpPr>
        <p:spPr bwMode="auto">
          <a:xfrm>
            <a:off x="3792748" y="9373631"/>
            <a:ext cx="2900152" cy="494270"/>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defRPr>
            </a:lvl1pPr>
          </a:lstStyle>
          <a:p>
            <a:pPr>
              <a:defRPr/>
            </a:pPr>
            <a:fld id="{837F7D91-592F-4A33-9FB4-4DBDFFFD8453}" type="slidenum">
              <a:rPr lang="en-GB"/>
              <a:pPr>
                <a:defRPr/>
              </a:pPr>
              <a:t>‹#›</a:t>
            </a:fld>
            <a:endParaRPr lang="en-GB"/>
          </a:p>
        </p:txBody>
      </p:sp>
    </p:spTree>
    <p:extLst>
      <p:ext uri="{BB962C8B-B14F-4D97-AF65-F5344CB8AC3E}">
        <p14:creationId xmlns:p14="http://schemas.microsoft.com/office/powerpoint/2010/main" val="28915169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69D9971C-8D0D-4FF8-9E3D-E7FD41E00994}" type="slidenum">
              <a:rPr lang="en-GB" smtClean="0"/>
              <a:pPr/>
              <a:t>1</a:t>
            </a:fld>
            <a:endParaRPr lang="en-GB"/>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marL="0" indent="0">
              <a:buFontTx/>
              <a:buNone/>
            </a:pPr>
            <a:r>
              <a:rPr lang="en-US" dirty="0"/>
              <a:t>Hi everyone! We know that the purpose of using design patterns is to produce good software, but what does that even mean? What makes a program good? In this lesson, we’ll discuss the aims of using design patterns, and why they can be crucial for modern complex software systems.</a:t>
            </a:r>
          </a:p>
        </p:txBody>
      </p:sp>
    </p:spTree>
    <p:extLst>
      <p:ext uri="{BB962C8B-B14F-4D97-AF65-F5344CB8AC3E}">
        <p14:creationId xmlns:p14="http://schemas.microsoft.com/office/powerpoint/2010/main" val="1972819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alternative. Instead of having 4 different versions of adding an item to the Receipt, we have only a single method called </a:t>
            </a:r>
            <a:r>
              <a:rPr lang="en-US" dirty="0" err="1"/>
              <a:t>addItem</a:t>
            </a:r>
            <a:r>
              <a:rPr lang="en-US" dirty="0"/>
              <a:t>() that takes as its argument an object of type </a:t>
            </a:r>
            <a:r>
              <a:rPr lang="en-US" dirty="0" err="1"/>
              <a:t>PricedItem</a:t>
            </a:r>
            <a:r>
              <a:rPr lang="en-US" dirty="0"/>
              <a:t>. So what is </a:t>
            </a:r>
            <a:r>
              <a:rPr lang="en-US" dirty="0" err="1"/>
              <a:t>PricedItem</a:t>
            </a:r>
            <a:r>
              <a:rPr lang="en-US" dirty="0"/>
              <a:t>? We could make </a:t>
            </a:r>
            <a:r>
              <a:rPr lang="en-US" dirty="0" err="1"/>
              <a:t>PricedItem</a:t>
            </a:r>
            <a:r>
              <a:rPr lang="en-US" dirty="0"/>
              <a:t> a superclass, and then have all the other classes like Book and Game and so on become subclasses of it, but there is a more elegant solution. Let’s make </a:t>
            </a:r>
            <a:r>
              <a:rPr lang="en-US" dirty="0" err="1"/>
              <a:t>PricedItem</a:t>
            </a:r>
            <a:r>
              <a:rPr lang="en-US" dirty="0"/>
              <a:t> || an interface, so the </a:t>
            </a:r>
            <a:r>
              <a:rPr lang="en-US" dirty="0" err="1"/>
              <a:t>addItem</a:t>
            </a:r>
            <a:r>
              <a:rPr lang="en-US" dirty="0"/>
              <a:t>() method takes in any class that implements the </a:t>
            </a:r>
            <a:r>
              <a:rPr lang="en-US" dirty="0" err="1"/>
              <a:t>PricedItem</a:t>
            </a:r>
            <a:r>
              <a:rPr lang="en-US" dirty="0"/>
              <a:t> interface, which means that they have a concrete implementation of the </a:t>
            </a:r>
            <a:r>
              <a:rPr lang="en-US" dirty="0" err="1"/>
              <a:t>getPrice</a:t>
            </a:r>
            <a:r>
              <a:rPr lang="en-US" dirty="0"/>
              <a:t>() operation. Now we can have our 4 classes || implement the </a:t>
            </a:r>
            <a:r>
              <a:rPr lang="en-US" dirty="0" err="1"/>
              <a:t>PricedItem</a:t>
            </a:r>
            <a:r>
              <a:rPr lang="en-US" dirty="0"/>
              <a:t> interface, and voila, we are done. In this way, if we have a new type of product, say a DVD, we don’t need to create a new </a:t>
            </a:r>
            <a:r>
              <a:rPr lang="en-US" dirty="0" err="1"/>
              <a:t>addDVD</a:t>
            </a:r>
            <a:r>
              <a:rPr lang="en-US" dirty="0"/>
              <a:t> method in the Receipt class. Instead, we just have the DVD class implement the </a:t>
            </a:r>
            <a:r>
              <a:rPr lang="en-US" dirty="0" err="1"/>
              <a:t>PricedItem</a:t>
            </a:r>
            <a:r>
              <a:rPr lang="en-US" dirty="0"/>
              <a:t> interface, and the </a:t>
            </a:r>
            <a:r>
              <a:rPr lang="en-US" dirty="0" err="1"/>
              <a:t>addItem</a:t>
            </a:r>
            <a:r>
              <a:rPr lang="en-US" dirty="0"/>
              <a:t> operation will magically work for DVDs as well. Neat, right?</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10</a:t>
            </a:fld>
            <a:endParaRPr lang="en-GB"/>
          </a:p>
        </p:txBody>
      </p:sp>
    </p:spTree>
    <p:extLst>
      <p:ext uri="{BB962C8B-B14F-4D97-AF65-F5344CB8AC3E}">
        <p14:creationId xmlns:p14="http://schemas.microsoft.com/office/powerpoint/2010/main" val="3428044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so that was a quick overview of what we are trying to achieve with design patterns. We want to produce software that we can build correctly, make changes, add features and reuse for other applications. To do this, in general we want to maximize cohesion and minimize coupling, so that each component handles as few responsibilities as possible, and each component is dependent on other components as little as possible. This means that when we make changes to the code, we can quickly and easily locate where to make the changes, the changes we make are less likely to affect other components, and we can now more easily divide the project up into independent parts that can be worked on separately.</a:t>
            </a:r>
          </a:p>
          <a:p>
            <a:endParaRPr lang="en-US" dirty="0"/>
          </a:p>
          <a:p>
            <a:r>
              <a:rPr lang="en-US" dirty="0"/>
              <a:t>All this sounds good, but of course, it’s trickier than it looks. Lots of software engineers have tried out different designs, and many have failed, but the good solutions have been recorded as design patterns. That’s what this module is all about – teaching you the tricks and techniques that have been discovered by expert software engineers through the ages. </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11</a:t>
            </a:fld>
            <a:endParaRPr lang="en-GB"/>
          </a:p>
        </p:txBody>
      </p:sp>
    </p:spTree>
    <p:extLst>
      <p:ext uri="{BB962C8B-B14F-4D97-AF65-F5344CB8AC3E}">
        <p14:creationId xmlns:p14="http://schemas.microsoft.com/office/powerpoint/2010/main" val="2398968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is a huge discipline that includes everything from coding and design patterns to project management and budgeting. In this module, however, we are focusing on software design patterns, which help to address some of the issues of quality design. Specifically, design patterns help us to produce software that is || buildable, meaning that the system can be constructed without error, because design patterns provide solutions to well-known problems. Not only that, a good design pattern will try to make it so that the code is || maintainable, so that when the inevitable change requests come in from the clients, you are unlikely to have to rewrite substantial parts of the code. Related to maintainability is the concept of || extendibility, which is the adding of new features to the system. Design patterns try to minimize the chances that adding a new feature will require changing any of the existing features unless absolutely necessary. Finally, design patterns try to make parts of the code || reusable to other parts of the system or even other projects by doing lots of good encapsulation and information hiding so that different parts of the system are as independent from other parts as possible.</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2</a:t>
            </a:fld>
            <a:endParaRPr lang="en-GB"/>
          </a:p>
        </p:txBody>
      </p:sp>
    </p:spTree>
    <p:extLst>
      <p:ext uri="{BB962C8B-B14F-4D97-AF65-F5344CB8AC3E}">
        <p14:creationId xmlns:p14="http://schemas.microsoft.com/office/powerpoint/2010/main" val="2669979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achieve these aims, it is important to understand two important concepts, called cohesion and coupling. Let’s cover cohesion first.</a:t>
            </a:r>
          </a:p>
          <a:p>
            <a:endParaRPr lang="en-US" dirty="0"/>
          </a:p>
          <a:p>
            <a:r>
              <a:rPr lang="en-US" dirty="0"/>
              <a:t>Cohesion describes how much || a component contributes to a single purpose. The term component refers to any single part of a software system, whether it is a class, method, a library or even a block of code. A single component should not have multiple responsibilities, and || ideally, we want all components in our system to have only one responsibility. The reason is because if a component has low cohesion, meaning that it handles multiple responsibilities, then it is || more complex. The code will be longer, so if we need to change the code, it is harder to find the specific lines of code that need to be changed, and there is a chance that a change may affect other parts of the code within the component. All this makes || changes harder to implement. Also, if a component has multiple responsibilities, it is || harder to reuse that component in other applications since it is less likely that the other application will require all the services provided by the component. For these reasons, || we want to design our systems with high cohesion by putting code that handles separate tasks into separate components as much as possible.</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3</a:t>
            </a:fld>
            <a:endParaRPr lang="en-GB"/>
          </a:p>
        </p:txBody>
      </p:sp>
    </p:spTree>
    <p:extLst>
      <p:ext uri="{BB962C8B-B14F-4D97-AF65-F5344CB8AC3E}">
        <p14:creationId xmlns:p14="http://schemas.microsoft.com/office/powerpoint/2010/main" val="680586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break down the concept of cohesion in OO programming into different categories. For example, || operation cohesion refers to operations or methods, and asks, “does this operation focus on a single task?” We want to avoid operations that do multiple things if we can help it. || Class cohesion refers to classes, and asks, “does this class deal only with a single responsibility?” Where possible, a class should mind its own business and only affect things directly related to itself.</a:t>
            </a:r>
          </a:p>
          <a:p>
            <a:endParaRPr lang="en-US" dirty="0"/>
          </a:p>
          <a:p>
            <a:r>
              <a:rPr lang="en-US" dirty="0"/>
              <a:t>Take || this example. We have a Lesson class that has a minimum GPA pre-requisite, given by the </a:t>
            </a:r>
            <a:r>
              <a:rPr lang="en-US" dirty="0" err="1"/>
              <a:t>minGPA</a:t>
            </a:r>
            <a:r>
              <a:rPr lang="en-US" dirty="0"/>
              <a:t> attribute, such that only students that meet this minimum GPA can take this lesson. We have an association with the Student class that represents the list of students taking this lesson. In addition, the Lesson class has a || </a:t>
            </a:r>
            <a:r>
              <a:rPr lang="en-US" dirty="0" err="1"/>
              <a:t>calculateGPA</a:t>
            </a:r>
            <a:r>
              <a:rPr lang="en-US" dirty="0"/>
              <a:t>() operation that takes a student object as its parameter. This operation first calculates the student’s GPA, and if it is equal or greater than </a:t>
            </a:r>
            <a:r>
              <a:rPr lang="en-US" dirty="0" err="1"/>
              <a:t>minGPA</a:t>
            </a:r>
            <a:r>
              <a:rPr lang="en-US" dirty="0"/>
              <a:t>, the student will be registered to take the lesson.</a:t>
            </a:r>
          </a:p>
          <a:p>
            <a:endParaRPr lang="en-US" dirty="0"/>
          </a:p>
          <a:p>
            <a:r>
              <a:rPr lang="en-US" dirty="0"/>
              <a:t>While this works, it’s a pretty bad design. Notice that the </a:t>
            </a:r>
            <a:r>
              <a:rPr lang="en-US" dirty="0" err="1"/>
              <a:t>calculateGPA</a:t>
            </a:r>
            <a:r>
              <a:rPr lang="en-US" dirty="0"/>
              <a:t>() operation does 2 things – it calculates the student’s GPA and </a:t>
            </a:r>
            <a:r>
              <a:rPr lang="en-US" dirty="0" err="1"/>
              <a:t>enrols</a:t>
            </a:r>
            <a:r>
              <a:rPr lang="en-US" dirty="0"/>
              <a:t> the student to the lesson, which is poor operation cohesion. One issue is that it is not apparent from the name of the method that it registers the student. Also, there is no way to just check the student’s GPA without registering, or to register without checking the GPA. Another design problem is the fact that the code for calculating the Student’s GPA is in an operation in the Lesson class, which is poor class cohesion. The responsibility for calculating the student’s GPA should really be in the Student class so that other classes that use the Student class can have access to it. Instead, || this is a better design. We give the Student class a </a:t>
            </a:r>
            <a:r>
              <a:rPr lang="en-US" dirty="0" err="1"/>
              <a:t>getGPA</a:t>
            </a:r>
            <a:r>
              <a:rPr lang="en-US" dirty="0"/>
              <a:t>() method that returns that student’s GPA, and rename the method in Lesson to be register(). The register() method will call the </a:t>
            </a:r>
            <a:r>
              <a:rPr lang="en-US" dirty="0" err="1"/>
              <a:t>getGPA</a:t>
            </a:r>
            <a:r>
              <a:rPr lang="en-US" dirty="0"/>
              <a:t>() method of the student and then decide whether to register the student or not.</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4</a:t>
            </a:fld>
            <a:endParaRPr lang="en-GB"/>
          </a:p>
        </p:txBody>
      </p:sp>
    </p:spTree>
    <p:extLst>
      <p:ext uri="{BB962C8B-B14F-4D97-AF65-F5344CB8AC3E}">
        <p14:creationId xmlns:p14="http://schemas.microsoft.com/office/powerpoint/2010/main" val="2722405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object-oriented programming, we can create base classes and have subclasses inherit from these base classes using specialization. While this is a cool feature, we must be careful to use specialization only when it is appropriate. We call this || specialization cohesion, which asks if the inheritance truly reflects an “is-a” relationship. Let’s take || this example. We have an Address class that contains quite a few attributes. In this system, there are 2 types of addresses – a personal address that includes the first and last names of the person and an ID number, and a company address that only has a name. In this design, it assumes that Person and Company are types of addresses, but is that really the case? The id attribute in the Person class, for example, implies that the Person class represents an actual person, not just a personal address. Instead, a better design would be something like || this, where we use associations instead. So a Person lives at an Address, and a Company is located at an Address, and this makes a lot more sense.</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5</a:t>
            </a:fld>
            <a:endParaRPr lang="en-GB"/>
          </a:p>
        </p:txBody>
      </p:sp>
    </p:spTree>
    <p:extLst>
      <p:ext uri="{BB962C8B-B14F-4D97-AF65-F5344CB8AC3E}">
        <p14:creationId xmlns:p14="http://schemas.microsoft.com/office/powerpoint/2010/main" val="230130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coupling, which || refers to the amount of interconnectedness between two components. This measures how much the workings of one component depends on another. We want to avoid high coupling where possible, because if two components are tightly coupled, changes in || one component will be more likely to affect the other. Also, when you implement a single functionality in a tightly coupled design, || this may involve multiple components, which makes it harder to code. Similarly, || testing becomes more difficult if multiple components are involved since you will have to check that multiple components are correct. Ultimately, we want to have || low (or loose) coupling between components by making each component as independent of others as possible.</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6</a:t>
            </a:fld>
            <a:endParaRPr lang="en-GB"/>
          </a:p>
        </p:txBody>
      </p:sp>
    </p:spTree>
    <p:extLst>
      <p:ext uri="{BB962C8B-B14F-4D97-AF65-F5344CB8AC3E}">
        <p14:creationId xmlns:p14="http://schemas.microsoft.com/office/powerpoint/2010/main" val="496835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for cohesion, coupling can be broken down into multiple categories. || Inheritance coupling measures whether everything a subclass inherits from a superclass is necessary, because we want to avoid inheriting unnecessary data. Take || this example where we have a Vehicle base class that contains the attributes name, description, </a:t>
            </a:r>
            <a:r>
              <a:rPr lang="en-US" dirty="0" err="1"/>
              <a:t>noOfWheels</a:t>
            </a:r>
            <a:r>
              <a:rPr lang="en-US" dirty="0"/>
              <a:t> and </a:t>
            </a:r>
            <a:r>
              <a:rPr lang="en-US" dirty="0" err="1"/>
              <a:t>maxAltitude</a:t>
            </a:r>
            <a:r>
              <a:rPr lang="en-US" dirty="0"/>
              <a:t>. We also have subclasses </a:t>
            </a:r>
            <a:r>
              <a:rPr lang="en-US" dirty="0" err="1"/>
              <a:t>LandVehicle</a:t>
            </a:r>
            <a:r>
              <a:rPr lang="en-US" dirty="0"/>
              <a:t> and </a:t>
            </a:r>
            <a:r>
              <a:rPr lang="en-US" dirty="0" err="1"/>
              <a:t>AirVehicle</a:t>
            </a:r>
            <a:r>
              <a:rPr lang="en-US" dirty="0"/>
              <a:t> that both have a </a:t>
            </a:r>
            <a:r>
              <a:rPr lang="en-US" dirty="0" err="1"/>
              <a:t>registrationDate</a:t>
            </a:r>
            <a:r>
              <a:rPr lang="en-US" dirty="0"/>
              <a:t> attribute. Immediately we see that the </a:t>
            </a:r>
            <a:r>
              <a:rPr lang="en-US" dirty="0" err="1"/>
              <a:t>LandVehicle</a:t>
            </a:r>
            <a:r>
              <a:rPr lang="en-US" dirty="0"/>
              <a:t> class inherits an unnecessary attribute </a:t>
            </a:r>
            <a:r>
              <a:rPr lang="en-US" dirty="0" err="1"/>
              <a:t>maxAltitude</a:t>
            </a:r>
            <a:r>
              <a:rPr lang="en-US" dirty="0"/>
              <a:t>, because </a:t>
            </a:r>
            <a:r>
              <a:rPr lang="en-US" dirty="0" err="1"/>
              <a:t>LandVehicles</a:t>
            </a:r>
            <a:r>
              <a:rPr lang="en-US" dirty="0"/>
              <a:t>, well, they are on land. We could always set the value of </a:t>
            </a:r>
            <a:r>
              <a:rPr lang="en-US" dirty="0" err="1"/>
              <a:t>maxAltitude</a:t>
            </a:r>
            <a:r>
              <a:rPr lang="en-US" dirty="0"/>
              <a:t> for </a:t>
            </a:r>
            <a:r>
              <a:rPr lang="en-US" dirty="0" err="1"/>
              <a:t>LandVehicles</a:t>
            </a:r>
            <a:r>
              <a:rPr lang="en-US" dirty="0"/>
              <a:t> to zero, but why bother? And if we never care about the number of wheels on an </a:t>
            </a:r>
            <a:r>
              <a:rPr lang="en-US" dirty="0" err="1"/>
              <a:t>AirVehicle</a:t>
            </a:r>
            <a:r>
              <a:rPr lang="en-US" dirty="0"/>
              <a:t>, then the inheritance of the </a:t>
            </a:r>
            <a:r>
              <a:rPr lang="en-US" dirty="0" err="1"/>
              <a:t>noOfWheels</a:t>
            </a:r>
            <a:r>
              <a:rPr lang="en-US" dirty="0"/>
              <a:t> attribute to the </a:t>
            </a:r>
            <a:r>
              <a:rPr lang="en-US" dirty="0" err="1"/>
              <a:t>AirVehicle</a:t>
            </a:r>
            <a:r>
              <a:rPr lang="en-US" dirty="0"/>
              <a:t> class is also unnecessary. To solve that and improve the inheritance coupling of our design, we could || move the attributes from the base class to the subclasses. Since </a:t>
            </a:r>
            <a:r>
              <a:rPr lang="en-US" dirty="0" err="1"/>
              <a:t>noOfWheels</a:t>
            </a:r>
            <a:r>
              <a:rPr lang="en-US" dirty="0"/>
              <a:t> and </a:t>
            </a:r>
            <a:r>
              <a:rPr lang="en-US" dirty="0" err="1"/>
              <a:t>maxAltitude</a:t>
            </a:r>
            <a:r>
              <a:rPr lang="en-US" dirty="0"/>
              <a:t> are relevant only to the </a:t>
            </a:r>
            <a:r>
              <a:rPr lang="en-US" dirty="0" err="1"/>
              <a:t>LandVehicle</a:t>
            </a:r>
            <a:r>
              <a:rPr lang="en-US" dirty="0"/>
              <a:t> and </a:t>
            </a:r>
            <a:r>
              <a:rPr lang="en-US" dirty="0" err="1"/>
              <a:t>AirVehicle</a:t>
            </a:r>
            <a:r>
              <a:rPr lang="en-US" dirty="0"/>
              <a:t> classes respectively, it is better to move those attributes to the respective classes. Another aspect of inheritance coupling is whether we have unnecessarily duplicated attributes. In this design, we see that both || </a:t>
            </a:r>
            <a:r>
              <a:rPr lang="en-US" dirty="0" err="1"/>
              <a:t>LandVehicle</a:t>
            </a:r>
            <a:r>
              <a:rPr lang="en-US" dirty="0"/>
              <a:t> and </a:t>
            </a:r>
            <a:r>
              <a:rPr lang="en-US" dirty="0" err="1"/>
              <a:t>AirVehicle</a:t>
            </a:r>
            <a:r>
              <a:rPr lang="en-US" dirty="0"/>
              <a:t> have the </a:t>
            </a:r>
            <a:r>
              <a:rPr lang="en-US" dirty="0" err="1"/>
              <a:t>registrationDate</a:t>
            </a:r>
            <a:r>
              <a:rPr lang="en-US" dirty="0"/>
              <a:t> attribute. Instead of doing that, if we are sure that all Vehicles in our system will have a </a:t>
            </a:r>
            <a:r>
              <a:rPr lang="en-US" dirty="0" err="1"/>
              <a:t>registrationDate</a:t>
            </a:r>
            <a:r>
              <a:rPr lang="en-US" dirty="0"/>
              <a:t>, then we can || move the </a:t>
            </a:r>
            <a:r>
              <a:rPr lang="en-US" dirty="0" err="1"/>
              <a:t>registrationDate</a:t>
            </a:r>
            <a:r>
              <a:rPr lang="en-US" dirty="0"/>
              <a:t> attribute to the base class so that if we create new subclasses of the Vehicle class, they will automatically inherit the </a:t>
            </a:r>
            <a:r>
              <a:rPr lang="en-US" dirty="0" err="1"/>
              <a:t>registrationDate</a:t>
            </a:r>
            <a:r>
              <a:rPr lang="en-US" dirty="0"/>
              <a:t> attribute.</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7</a:t>
            </a:fld>
            <a:endParaRPr lang="en-GB"/>
          </a:p>
        </p:txBody>
      </p:sp>
    </p:spTree>
    <p:extLst>
      <p:ext uri="{BB962C8B-B14F-4D97-AF65-F5344CB8AC3E}">
        <p14:creationId xmlns:p14="http://schemas.microsoft.com/office/powerpoint/2010/main" val="367383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measure of coupling is known as || interaction coupling, which looks at the number of message types that one object sends to another, and the number of parameters within these messages. An object is said to send a message to another object if it calls a method of that object, so the more different methods that an object calls from another, the higher their interaction coupling. The number of parameters also matters. Take a look at || this sequence diagram, which shows that the Registration object sends a message to the Customer object called </a:t>
            </a:r>
            <a:r>
              <a:rPr lang="en-US" dirty="0" err="1"/>
              <a:t>getInfo</a:t>
            </a:r>
            <a:r>
              <a:rPr lang="en-US" dirty="0"/>
              <a:t>() with 5 parameters. This means that if any of those 5 parameters change, for example if Customer now has a </a:t>
            </a:r>
            <a:r>
              <a:rPr lang="en-US" dirty="0" err="1"/>
              <a:t>firstname</a:t>
            </a:r>
            <a:r>
              <a:rPr lang="en-US" dirty="0"/>
              <a:t> and a </a:t>
            </a:r>
            <a:r>
              <a:rPr lang="en-US" dirty="0" err="1"/>
              <a:t>lastname</a:t>
            </a:r>
            <a:r>
              <a:rPr lang="en-US" dirty="0"/>
              <a:t> instead of just one name, then the calling object will probably have to change as well. In this case, we see that the Registration and Customer objects are quite tightly coupled. This may be unavoidable in some cases, but in general we want looser coupling between components.</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8</a:t>
            </a:fld>
            <a:endParaRPr lang="en-GB"/>
          </a:p>
        </p:txBody>
      </p:sp>
    </p:spTree>
    <p:extLst>
      <p:ext uri="{BB962C8B-B14F-4D97-AF65-F5344CB8AC3E}">
        <p14:creationId xmlns:p14="http://schemas.microsoft.com/office/powerpoint/2010/main" val="1169586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to illustrate interaction coupling. We have a Receipt class that has 4 different methods that allow it to add 4 different types of object – a Book, a Toy, a Game or a Delivery. This means that the Receipt class needs to know about all 4 of these classes, and we can reflect this explicitly in UML with the || use association. But when you think about it, when you add a Book to the receipt, all you are really doing is adding the price of the Book to the total. So what the Receipt class requires is only the price. Knowing this, is there a better design?</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9</a:t>
            </a:fld>
            <a:endParaRPr lang="en-GB"/>
          </a:p>
        </p:txBody>
      </p:sp>
    </p:spTree>
    <p:extLst>
      <p:ext uri="{BB962C8B-B14F-4D97-AF65-F5344CB8AC3E}">
        <p14:creationId xmlns:p14="http://schemas.microsoft.com/office/powerpoint/2010/main" val="3591619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cSld>
  <p:clrMapOvr>
    <a:masterClrMapping/>
  </p:clrMapOvr>
  <p:transition spd="med" advTm="1662">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7153DAD1-FB4C-8423-1F0A-5A19FA9FF9E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26D29817-0A80-42C3-9030-D765A3FA26A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1A16DAE7-7598-1711-9969-0D60BDCA0FB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390BE33F-9A28-03DE-2EA1-60592573714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767FB26C-9FEB-65F2-95D0-DA3AD748267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B803110D-3CC3-E514-78E8-BB0E401CC808}"/>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20A5B622-1DA0-CCA9-8773-7B1ED2EBC20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2EE085AF-44D2-7F91-F512-16DA9CEF79D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56F6A41D-2A39-895C-C6E5-ED5970C05AE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E7F6260E-2EF1-EEAB-E52D-EAB8555B5FC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1662">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381000" y="1066800"/>
            <a:ext cx="8153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a:t>
            </a:fld>
            <a:endParaRPr lang="en-US" dirty="0"/>
          </a:p>
        </p:txBody>
      </p:sp>
      <p:sp>
        <p:nvSpPr>
          <p:cNvPr id="48144" name="Rectangle 16"/>
          <p:cNvSpPr>
            <a:spLocks noChangeArrowheads="1"/>
          </p:cNvSpPr>
          <p:nvPr userDrawn="1"/>
        </p:nvSpPr>
        <p:spPr bwMode="auto">
          <a:xfrm>
            <a:off x="1676400" y="6400800"/>
            <a:ext cx="2895600" cy="381000"/>
          </a:xfrm>
          <a:prstGeom prst="rect">
            <a:avLst/>
          </a:prstGeom>
          <a:noFill/>
          <a:ln w="9525">
            <a:noFill/>
            <a:miter lim="800000"/>
            <a:headEnd/>
            <a:tailEnd/>
          </a:ln>
        </p:spPr>
        <p:txBody>
          <a:bodyPr anchor="b"/>
          <a:lstStyle/>
          <a:p>
            <a:pPr lvl="1">
              <a:spcBef>
                <a:spcPts val="0"/>
              </a:spcBef>
              <a:defRPr/>
            </a:pPr>
            <a:r>
              <a:rPr lang="en-US" sz="1200" dirty="0">
                <a:latin typeface="Arial Narrow" pitchFamily="34" charset="0"/>
              </a:rPr>
              <a:t>Diploma in IT</a:t>
            </a:r>
          </a:p>
          <a:p>
            <a:pPr lvl="1">
              <a:spcBef>
                <a:spcPts val="0"/>
              </a:spcBef>
              <a:defRPr/>
            </a:pPr>
            <a:r>
              <a:rPr lang="en-US" sz="1200" dirty="0">
                <a:latin typeface="Arial Narrow" pitchFamily="34" charset="0"/>
              </a:rPr>
              <a:t>SDP AY24/25, Sem 4</a:t>
            </a:r>
          </a:p>
        </p:txBody>
      </p:sp>
      <p:sp>
        <p:nvSpPr>
          <p:cNvPr id="48145"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ffectLst/>
        </p:spPr>
        <p:txBody>
          <a:bodyPr/>
          <a:lstStyle/>
          <a:p>
            <a:pPr>
              <a:defRPr/>
            </a:pPr>
            <a:endParaRPr lang="en-US"/>
          </a:p>
        </p:txBody>
      </p:sp>
      <p:sp>
        <p:nvSpPr>
          <p:cNvPr id="48146"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3080" name="Picture 22" descr="School of ICT"/>
          <p:cNvPicPr>
            <a:picLocks noChangeAspect="1" noChangeArrowheads="1"/>
          </p:cNvPicPr>
          <p:nvPr userDrawn="1"/>
        </p:nvPicPr>
        <p:blipFill>
          <a:blip r:embed="rId13" cstate="print"/>
          <a:srcRect/>
          <a:stretch>
            <a:fillRect/>
          </a:stretch>
        </p:blipFill>
        <p:spPr bwMode="auto">
          <a:xfrm>
            <a:off x="381000" y="6270625"/>
            <a:ext cx="1714500" cy="587375"/>
          </a:xfrm>
          <a:prstGeom prst="rect">
            <a:avLst/>
          </a:prstGeom>
          <a:noFill/>
          <a:ln w="9525">
            <a:noFill/>
            <a:miter lim="800000"/>
            <a:headEnd/>
            <a:tailEnd/>
          </a:ln>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 6/9/24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733"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ransition spd="med" advTm="1662">
    <p:pull/>
  </p:transition>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7.m4a"/><Relationship Id="rId7" Type="http://schemas.openxmlformats.org/officeDocument/2006/relationships/image" Target="../media/image9.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p>
            <a:endParaRPr lang="en-US"/>
          </a:p>
        </p:txBody>
      </p:sp>
      <p:sp>
        <p:nvSpPr>
          <p:cNvPr id="129027" name="Rectangle 3"/>
          <p:cNvSpPr>
            <a:spLocks noGrp="1" noChangeArrowheads="1"/>
          </p:cNvSpPr>
          <p:nvPr>
            <p:ph type="subTitle" idx="1"/>
          </p:nvPr>
        </p:nvSpPr>
        <p:spPr>
          <a:xfrm>
            <a:off x="2514600" y="1600200"/>
            <a:ext cx="5410200" cy="1752600"/>
          </a:xfrm>
        </p:spPr>
        <p:txBody>
          <a:bodyPr/>
          <a:lstStyle/>
          <a:p>
            <a:pPr algn="ctr">
              <a:lnSpc>
                <a:spcPct val="130000"/>
              </a:lnSpc>
              <a:defRPr/>
            </a:pPr>
            <a:r>
              <a:rPr lang="en-GB" sz="4400" b="0" dirty="0">
                <a:solidFill>
                  <a:srgbClr val="0033CC"/>
                </a:solidFill>
                <a:effectLst>
                  <a:outerShdw blurRad="38100" dist="38100" dir="2700000" algn="tl">
                    <a:srgbClr val="C0C0C0"/>
                  </a:outerShdw>
                </a:effectLst>
              </a:rPr>
              <a:t>High Quality Software</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5125" name="Text Box 9"/>
          <p:cNvSpPr txBox="1">
            <a:spLocks noChangeArrowheads="1"/>
          </p:cNvSpPr>
          <p:nvPr/>
        </p:nvSpPr>
        <p:spPr bwMode="auto">
          <a:xfrm>
            <a:off x="0" y="152400"/>
            <a:ext cx="1752600" cy="579438"/>
          </a:xfrm>
          <a:prstGeom prst="rect">
            <a:avLst/>
          </a:prstGeom>
          <a:noFill/>
          <a:ln w="9525">
            <a:noFill/>
            <a:miter lim="800000"/>
            <a:headEnd/>
            <a:tailEnd/>
          </a:ln>
        </p:spPr>
        <p:txBody>
          <a:bodyPr>
            <a:spAutoFit/>
          </a:bodyPr>
          <a:lstStyle/>
          <a:p>
            <a:pPr algn="ctr" eaLnBrk="1" hangingPunct="1">
              <a:spcBef>
                <a:spcPct val="50000"/>
              </a:spcBef>
            </a:pPr>
            <a:r>
              <a:rPr lang="en-GB" sz="3200" b="1" dirty="0">
                <a:solidFill>
                  <a:schemeClr val="bg1"/>
                </a:solidFill>
                <a:latin typeface="Tahoma" pitchFamily="34" charset="0"/>
              </a:rPr>
              <a:t>SDP</a:t>
            </a:r>
          </a:p>
        </p:txBody>
      </p:sp>
      <p:sp>
        <p:nvSpPr>
          <p:cNvPr id="129035" name="Text Box 11"/>
          <p:cNvSpPr txBox="1">
            <a:spLocks noChangeArrowheads="1"/>
          </p:cNvSpPr>
          <p:nvPr/>
        </p:nvSpPr>
        <p:spPr bwMode="auto">
          <a:xfrm>
            <a:off x="304800" y="5410200"/>
            <a:ext cx="11430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2.1</a:t>
            </a:r>
            <a:endParaRPr lang="en-GB" sz="4000" b="1" dirty="0">
              <a:solidFill>
                <a:schemeClr val="bg1"/>
              </a:solidFill>
              <a:effectLst>
                <a:outerShdw blurRad="38100" dist="38100" dir="2700000" algn="tl">
                  <a:srgbClr val="C0C0C0"/>
                </a:outerShdw>
              </a:effectLst>
              <a:latin typeface="Arial" charset="0"/>
            </a:endParaRPr>
          </a:p>
        </p:txBody>
      </p:sp>
      <p:sp>
        <p:nvSpPr>
          <p:cNvPr id="129038" name="Rectangle 14"/>
          <p:cNvSpPr>
            <a:spLocks noChangeArrowheads="1"/>
          </p:cNvSpPr>
          <p:nvPr/>
        </p:nvSpPr>
        <p:spPr bwMode="auto">
          <a:xfrm>
            <a:off x="2590800" y="4648200"/>
            <a:ext cx="57912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b="1" dirty="0">
                <a:latin typeface="Arial Narrow" pitchFamily="34" charset="0"/>
              </a:rPr>
              <a:t>Software Design Patterns</a:t>
            </a:r>
          </a:p>
          <a:p>
            <a:pPr algn="ctr">
              <a:lnSpc>
                <a:spcPct val="90000"/>
              </a:lnSpc>
              <a:spcBef>
                <a:spcPct val="20000"/>
              </a:spcBef>
              <a:buClr>
                <a:schemeClr val="tx2"/>
              </a:buClr>
              <a:buSzPct val="140000"/>
              <a:buFont typeface="Wingdings" pitchFamily="2" charset="2"/>
              <a:buNone/>
              <a:defRPr/>
            </a:pPr>
            <a:r>
              <a:rPr kumimoji="1" lang="en-GB" dirty="0">
                <a:latin typeface="Arial Narrow" pitchFamily="34" charset="0"/>
              </a:rPr>
              <a:t>Diploma in IT</a:t>
            </a:r>
          </a:p>
          <a:p>
            <a:pPr algn="ctr">
              <a:lnSpc>
                <a:spcPct val="90000"/>
              </a:lnSpc>
              <a:spcBef>
                <a:spcPct val="20000"/>
              </a:spcBef>
              <a:buClr>
                <a:schemeClr val="tx2"/>
              </a:buClr>
              <a:buSzPct val="140000"/>
              <a:buFont typeface="Wingdings" pitchFamily="2" charset="2"/>
              <a:buNone/>
              <a:defRPr/>
            </a:pPr>
            <a:r>
              <a:rPr kumimoji="1" lang="en-GB" dirty="0">
                <a:latin typeface="Arial Narrow" pitchFamily="34" charset="0"/>
              </a:rPr>
              <a:t>Year 2 (2024/25), Semester 4</a:t>
            </a:r>
            <a:endParaRPr kumimoji="1" lang="en-GB" sz="4000" dirty="0">
              <a:effectLst>
                <a:outerShdw blurRad="38100" dist="38100" dir="2700000" algn="tl">
                  <a:srgbClr val="C0C0C0"/>
                </a:outerShdw>
              </a:effectLst>
            </a:endParaRPr>
          </a:p>
        </p:txBody>
      </p:sp>
      <p:sp>
        <p:nvSpPr>
          <p:cNvPr id="5128"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p:spPr>
        <p:txBody>
          <a:bodyPr/>
          <a:lstStyle/>
          <a:p>
            <a:endParaRPr lang="en-US"/>
          </a:p>
        </p:txBody>
      </p:sp>
      <p:pic>
        <p:nvPicPr>
          <p:cNvPr id="5129" name="Picture 16" descr="School of ICT"/>
          <p:cNvPicPr>
            <a:picLocks noChangeAspect="1" noChangeArrowheads="1"/>
          </p:cNvPicPr>
          <p:nvPr/>
        </p:nvPicPr>
        <p:blipFill>
          <a:blip r:embed="rId5" cstate="print"/>
          <a:srcRect/>
          <a:stretch>
            <a:fillRect/>
          </a:stretch>
        </p:blipFill>
        <p:spPr bwMode="auto">
          <a:xfrm>
            <a:off x="1981200" y="0"/>
            <a:ext cx="3048000" cy="1044575"/>
          </a:xfrm>
          <a:prstGeom prst="rect">
            <a:avLst/>
          </a:prstGeom>
          <a:noFill/>
          <a:ln w="9525">
            <a:noFill/>
            <a:miter lim="800000"/>
            <a:headEnd/>
            <a:tailEnd/>
          </a:ln>
        </p:spPr>
      </p:pic>
      <p:pic>
        <p:nvPicPr>
          <p:cNvPr id="4" name="Audio 3">
            <a:hlinkClick r:id="" action="ppaction://media"/>
            <a:extLst>
              <a:ext uri="{FF2B5EF4-FFF2-40B4-BE49-F238E27FC236}">
                <a16:creationId xmlns:a16="http://schemas.microsoft.com/office/drawing/2014/main" id="{C3F684AA-DAFD-7527-EDC5-9642BCEF3E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p:transition spd="med" advTm="166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A89C-D6CC-3069-80B6-DE9D75BFCE14}"/>
              </a:ext>
            </a:extLst>
          </p:cNvPr>
          <p:cNvSpPr>
            <a:spLocks noGrp="1"/>
          </p:cNvSpPr>
          <p:nvPr>
            <p:ph type="title"/>
          </p:nvPr>
        </p:nvSpPr>
        <p:spPr/>
        <p:txBody>
          <a:bodyPr/>
          <a:lstStyle/>
          <a:p>
            <a:r>
              <a:rPr lang="en-US" dirty="0"/>
              <a:t>Interaction Coupling</a:t>
            </a:r>
            <a:endParaRPr lang="en-GB" dirty="0"/>
          </a:p>
        </p:txBody>
      </p:sp>
      <p:sp>
        <p:nvSpPr>
          <p:cNvPr id="4" name="Slide Number Placeholder 3">
            <a:extLst>
              <a:ext uri="{FF2B5EF4-FFF2-40B4-BE49-F238E27FC236}">
                <a16:creationId xmlns:a16="http://schemas.microsoft.com/office/drawing/2014/main" id="{558DBEBD-8182-293D-B0D9-053D8EE93488}"/>
              </a:ext>
            </a:extLst>
          </p:cNvPr>
          <p:cNvSpPr>
            <a:spLocks noGrp="1"/>
          </p:cNvSpPr>
          <p:nvPr>
            <p:ph type="sldNum" sz="quarter" idx="4"/>
          </p:nvPr>
        </p:nvSpPr>
        <p:spPr/>
        <p:txBody>
          <a:bodyPr/>
          <a:lstStyle/>
          <a:p>
            <a:pPr>
              <a:defRPr/>
            </a:pPr>
            <a:r>
              <a:rPr lang="en-US"/>
              <a:t>  Lecture </a:t>
            </a:r>
            <a:r>
              <a:rPr lang="en-US">
                <a:solidFill>
                  <a:srgbClr val="FF0000"/>
                </a:solidFill>
              </a:rPr>
              <a:t>2.1</a:t>
            </a:r>
            <a:br>
              <a:rPr lang="en-US"/>
            </a:br>
            <a:r>
              <a:rPr lang="en-US"/>
              <a:t> Slide </a:t>
            </a:r>
            <a:fld id="{90F70AE2-8A29-4ED5-B02D-95B1ACAF7606}" type="slidenum">
              <a:rPr lang="en-US" smtClean="0"/>
              <a:pPr>
                <a:defRPr/>
              </a:pPr>
              <a:t>10</a:t>
            </a:fld>
            <a:endParaRPr lang="en-US" dirty="0"/>
          </a:p>
        </p:txBody>
      </p:sp>
      <p:pic>
        <p:nvPicPr>
          <p:cNvPr id="5" name="Picture 4">
            <a:extLst>
              <a:ext uri="{FF2B5EF4-FFF2-40B4-BE49-F238E27FC236}">
                <a16:creationId xmlns:a16="http://schemas.microsoft.com/office/drawing/2014/main" id="{3B81223A-35E8-00D4-D1AD-22717A894C96}"/>
              </a:ext>
            </a:extLst>
          </p:cNvPr>
          <p:cNvPicPr>
            <a:picLocks noChangeAspect="1"/>
          </p:cNvPicPr>
          <p:nvPr/>
        </p:nvPicPr>
        <p:blipFill>
          <a:blip r:embed="rId6"/>
          <a:stretch>
            <a:fillRect/>
          </a:stretch>
        </p:blipFill>
        <p:spPr>
          <a:xfrm>
            <a:off x="142257" y="875943"/>
            <a:ext cx="8859486" cy="5106113"/>
          </a:xfrm>
          <a:prstGeom prst="rect">
            <a:avLst/>
          </a:prstGeom>
        </p:spPr>
      </p:pic>
      <p:sp>
        <p:nvSpPr>
          <p:cNvPr id="6" name="Rectangle 5">
            <a:extLst>
              <a:ext uri="{FF2B5EF4-FFF2-40B4-BE49-F238E27FC236}">
                <a16:creationId xmlns:a16="http://schemas.microsoft.com/office/drawing/2014/main" id="{4E1F3511-E2C1-D736-B812-64C67B71FA67}"/>
              </a:ext>
            </a:extLst>
          </p:cNvPr>
          <p:cNvSpPr/>
          <p:nvPr/>
        </p:nvSpPr>
        <p:spPr bwMode="auto">
          <a:xfrm>
            <a:off x="3352800" y="1052482"/>
            <a:ext cx="2895600" cy="508706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9A27A6BF-E665-826A-98FA-9773631A431D}"/>
              </a:ext>
            </a:extLst>
          </p:cNvPr>
          <p:cNvSpPr/>
          <p:nvPr/>
        </p:nvSpPr>
        <p:spPr bwMode="auto">
          <a:xfrm>
            <a:off x="6248400" y="885469"/>
            <a:ext cx="2753343" cy="508706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E0B041BA-D8A0-4F14-32C2-9DAC1A1A66F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591407165"/>
      </p:ext>
    </p:extLst>
  </p:cSld>
  <p:clrMapOvr>
    <a:masterClrMapping/>
  </p:clrMapOvr>
  <p:transition spd="med" advTm="6562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E87E-32C9-F936-CA81-70169F692B5B}"/>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F9AFFBBF-FADA-15E8-4489-3157342A0A15}"/>
              </a:ext>
            </a:extLst>
          </p:cNvPr>
          <p:cNvSpPr>
            <a:spLocks noGrp="1"/>
          </p:cNvSpPr>
          <p:nvPr>
            <p:ph idx="1"/>
          </p:nvPr>
        </p:nvSpPr>
        <p:spPr/>
        <p:txBody>
          <a:bodyPr/>
          <a:lstStyle/>
          <a:p>
            <a:r>
              <a:rPr lang="en-US" dirty="0"/>
              <a:t>Design patterns aim to produce software that is</a:t>
            </a:r>
            <a:r>
              <a:rPr lang="en-GB" dirty="0"/>
              <a:t> buildable, maintainable, extendible and reusable</a:t>
            </a:r>
          </a:p>
          <a:p>
            <a:r>
              <a:rPr lang="en-GB" dirty="0"/>
              <a:t>We want </a:t>
            </a:r>
            <a:r>
              <a:rPr lang="en-GB" dirty="0">
                <a:solidFill>
                  <a:srgbClr val="FF0000"/>
                </a:solidFill>
              </a:rPr>
              <a:t>high</a:t>
            </a:r>
            <a:r>
              <a:rPr lang="en-GB" dirty="0"/>
              <a:t> cohesion and </a:t>
            </a:r>
            <a:r>
              <a:rPr lang="en-GB" dirty="0">
                <a:solidFill>
                  <a:srgbClr val="FF0000"/>
                </a:solidFill>
              </a:rPr>
              <a:t>low</a:t>
            </a:r>
            <a:r>
              <a:rPr lang="en-GB" dirty="0"/>
              <a:t> coupling</a:t>
            </a:r>
          </a:p>
          <a:p>
            <a:r>
              <a:rPr lang="en-GB" dirty="0"/>
              <a:t>Good cohesion and coupling makes it easier to</a:t>
            </a:r>
          </a:p>
          <a:p>
            <a:pPr lvl="1"/>
            <a:r>
              <a:rPr lang="en-GB" dirty="0"/>
              <a:t>Locate where to make changes</a:t>
            </a:r>
          </a:p>
          <a:p>
            <a:pPr lvl="1"/>
            <a:r>
              <a:rPr lang="en-GB" dirty="0"/>
              <a:t>Make changes without affecting other components</a:t>
            </a:r>
          </a:p>
          <a:p>
            <a:pPr lvl="1"/>
            <a:r>
              <a:rPr lang="en-GB" dirty="0"/>
              <a:t>Logically divide components to allow different teams to work independently</a:t>
            </a:r>
          </a:p>
          <a:p>
            <a:pPr lvl="1"/>
            <a:endParaRPr lang="en-US" dirty="0"/>
          </a:p>
        </p:txBody>
      </p:sp>
      <p:sp>
        <p:nvSpPr>
          <p:cNvPr id="4" name="Slide Number Placeholder 3">
            <a:extLst>
              <a:ext uri="{FF2B5EF4-FFF2-40B4-BE49-F238E27FC236}">
                <a16:creationId xmlns:a16="http://schemas.microsoft.com/office/drawing/2014/main" id="{EBF23F8B-A92E-7383-3A50-2BBFA9EC20CF}"/>
              </a:ext>
            </a:extLst>
          </p:cNvPr>
          <p:cNvSpPr>
            <a:spLocks noGrp="1"/>
          </p:cNvSpPr>
          <p:nvPr>
            <p:ph type="sldNum" sz="quarter" idx="4"/>
          </p:nvPr>
        </p:nvSpPr>
        <p:spPr>
          <a:xfrm>
            <a:off x="4419600" y="6400800"/>
            <a:ext cx="1905000" cy="381000"/>
          </a:xfrm>
        </p:spPr>
        <p:txBody>
          <a:body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11</a:t>
            </a:fld>
            <a:endParaRPr lang="en-US" dirty="0"/>
          </a:p>
        </p:txBody>
      </p:sp>
      <p:pic>
        <p:nvPicPr>
          <p:cNvPr id="7" name="Audio 6">
            <a:hlinkClick r:id="" action="ppaction://media"/>
            <a:extLst>
              <a:ext uri="{FF2B5EF4-FFF2-40B4-BE49-F238E27FC236}">
                <a16:creationId xmlns:a16="http://schemas.microsoft.com/office/drawing/2014/main" id="{2EDB0877-9955-0740-AEB3-4CBC9C9BBB7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87207409"/>
      </p:ext>
    </p:extLst>
  </p:cSld>
  <p:clrMapOvr>
    <a:masterClrMapping/>
  </p:clrMapOvr>
  <p:transition spd="med" advTm="6719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6FBD-D6C4-987F-717C-DF30AF492EA7}"/>
              </a:ext>
            </a:extLst>
          </p:cNvPr>
          <p:cNvSpPr>
            <a:spLocks noGrp="1"/>
          </p:cNvSpPr>
          <p:nvPr>
            <p:ph type="title"/>
          </p:nvPr>
        </p:nvSpPr>
        <p:spPr/>
        <p:txBody>
          <a:bodyPr/>
          <a:lstStyle/>
          <a:p>
            <a:r>
              <a:rPr lang="en-US" dirty="0"/>
              <a:t>Aims of Software Design Patterns</a:t>
            </a:r>
            <a:endParaRPr lang="en-GB" dirty="0"/>
          </a:p>
        </p:txBody>
      </p:sp>
      <p:sp>
        <p:nvSpPr>
          <p:cNvPr id="3" name="Content Placeholder 2">
            <a:extLst>
              <a:ext uri="{FF2B5EF4-FFF2-40B4-BE49-F238E27FC236}">
                <a16:creationId xmlns:a16="http://schemas.microsoft.com/office/drawing/2014/main" id="{8312846A-5A4F-DB91-0DF7-300429A0DB4B}"/>
              </a:ext>
            </a:extLst>
          </p:cNvPr>
          <p:cNvSpPr>
            <a:spLocks noGrp="1"/>
          </p:cNvSpPr>
          <p:nvPr>
            <p:ph idx="1"/>
          </p:nvPr>
        </p:nvSpPr>
        <p:spPr/>
        <p:txBody>
          <a:bodyPr/>
          <a:lstStyle/>
          <a:p>
            <a:r>
              <a:rPr lang="en-US" dirty="0"/>
              <a:t>Software Design Patterns are solutions that primarily aim to produce software that is</a:t>
            </a:r>
          </a:p>
          <a:p>
            <a:pPr lvl="1"/>
            <a:r>
              <a:rPr lang="en-US" dirty="0">
                <a:solidFill>
                  <a:srgbClr val="FF0000"/>
                </a:solidFill>
              </a:rPr>
              <a:t>Buildable</a:t>
            </a:r>
            <a:r>
              <a:rPr lang="en-US" dirty="0"/>
              <a:t> – can be implemented without error</a:t>
            </a:r>
          </a:p>
          <a:p>
            <a:pPr lvl="1"/>
            <a:r>
              <a:rPr lang="en-US" dirty="0">
                <a:solidFill>
                  <a:srgbClr val="FF0000"/>
                </a:solidFill>
              </a:rPr>
              <a:t>Maintainable</a:t>
            </a:r>
            <a:r>
              <a:rPr lang="en-US" dirty="0"/>
              <a:t> – can be updated (relatively) easily</a:t>
            </a:r>
          </a:p>
          <a:p>
            <a:pPr lvl="1"/>
            <a:r>
              <a:rPr lang="en-US" dirty="0">
                <a:solidFill>
                  <a:srgbClr val="FF0000"/>
                </a:solidFill>
              </a:rPr>
              <a:t>Extendible</a:t>
            </a:r>
            <a:r>
              <a:rPr lang="en-US" dirty="0"/>
              <a:t> – can add new features without affecting existing features unnecessarily</a:t>
            </a:r>
          </a:p>
          <a:p>
            <a:pPr lvl="1"/>
            <a:r>
              <a:rPr lang="en-US" dirty="0">
                <a:solidFill>
                  <a:srgbClr val="FF0000"/>
                </a:solidFill>
              </a:rPr>
              <a:t>Reusable</a:t>
            </a:r>
            <a:r>
              <a:rPr lang="en-US" dirty="0"/>
              <a:t> – can be ported over to other similar projects</a:t>
            </a:r>
            <a:endParaRPr lang="en-GB" dirty="0"/>
          </a:p>
        </p:txBody>
      </p:sp>
      <p:sp>
        <p:nvSpPr>
          <p:cNvPr id="4" name="Slide Number Placeholder 3">
            <a:extLst>
              <a:ext uri="{FF2B5EF4-FFF2-40B4-BE49-F238E27FC236}">
                <a16:creationId xmlns:a16="http://schemas.microsoft.com/office/drawing/2014/main" id="{26319C81-6B10-89CE-8B1B-1B37ED79714B}"/>
              </a:ext>
            </a:extLst>
          </p:cNvPr>
          <p:cNvSpPr>
            <a:spLocks noGrp="1"/>
          </p:cNvSpPr>
          <p:nvPr>
            <p:ph type="sldNum" sz="quarter" idx="4"/>
          </p:nvPr>
        </p:nvSpPr>
        <p:spPr>
          <a:xfrm>
            <a:off x="4419600" y="6400800"/>
            <a:ext cx="1905000" cy="381000"/>
          </a:xfrm>
        </p:spPr>
        <p:txBody>
          <a:bodyPr/>
          <a:lstStyle/>
          <a:p>
            <a:pPr>
              <a:defRPr/>
            </a:pPr>
            <a:r>
              <a:rPr lang="en-US" dirty="0"/>
              <a:t>  Lecture </a:t>
            </a:r>
            <a:r>
              <a:rPr lang="en-US" dirty="0">
                <a:solidFill>
                  <a:srgbClr val="FF0000"/>
                </a:solidFill>
              </a:rPr>
              <a:t>2.1</a:t>
            </a:r>
            <a:br>
              <a:rPr lang="en-US" dirty="0"/>
            </a:br>
            <a:r>
              <a:rPr lang="en-US" dirty="0"/>
              <a:t> Slide </a:t>
            </a:r>
            <a:fld id="{90F70AE2-8A29-4ED5-B02D-95B1ACAF7606}" type="slidenum">
              <a:rPr lang="en-US" smtClean="0"/>
              <a:pPr>
                <a:defRPr/>
              </a:pPr>
              <a:t>2</a:t>
            </a:fld>
            <a:endParaRPr lang="en-US" dirty="0"/>
          </a:p>
        </p:txBody>
      </p:sp>
      <p:pic>
        <p:nvPicPr>
          <p:cNvPr id="16" name="Audio 15">
            <a:hlinkClick r:id="" action="ppaction://media"/>
            <a:extLst>
              <a:ext uri="{FF2B5EF4-FFF2-40B4-BE49-F238E27FC236}">
                <a16:creationId xmlns:a16="http://schemas.microsoft.com/office/drawing/2014/main" id="{A1DE627D-044E-7E00-C888-284BAA96DA5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30174690"/>
      </p:ext>
    </p:extLst>
  </p:cSld>
  <p:clrMapOvr>
    <a:masterClrMapping/>
  </p:clrMapOvr>
  <p:transition spd="med" advTm="7807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E700-B5D7-76C4-B28D-24139CF1435E}"/>
              </a:ext>
            </a:extLst>
          </p:cNvPr>
          <p:cNvSpPr>
            <a:spLocks noGrp="1"/>
          </p:cNvSpPr>
          <p:nvPr>
            <p:ph type="title"/>
          </p:nvPr>
        </p:nvSpPr>
        <p:spPr/>
        <p:txBody>
          <a:bodyPr/>
          <a:lstStyle/>
          <a:p>
            <a:r>
              <a:rPr lang="en-US" dirty="0"/>
              <a:t>Cohesion</a:t>
            </a:r>
            <a:endParaRPr lang="en-GB" dirty="0"/>
          </a:p>
        </p:txBody>
      </p:sp>
      <p:sp>
        <p:nvSpPr>
          <p:cNvPr id="3" name="Content Placeholder 2">
            <a:extLst>
              <a:ext uri="{FF2B5EF4-FFF2-40B4-BE49-F238E27FC236}">
                <a16:creationId xmlns:a16="http://schemas.microsoft.com/office/drawing/2014/main" id="{AA50EF1F-3BC8-43FE-C1BC-F29E1382D763}"/>
              </a:ext>
            </a:extLst>
          </p:cNvPr>
          <p:cNvSpPr>
            <a:spLocks noGrp="1"/>
          </p:cNvSpPr>
          <p:nvPr>
            <p:ph idx="1"/>
          </p:nvPr>
        </p:nvSpPr>
        <p:spPr/>
        <p:txBody>
          <a:bodyPr/>
          <a:lstStyle/>
          <a:p>
            <a:r>
              <a:rPr lang="en-US" dirty="0"/>
              <a:t>Cohesion describes how much a component contributes to a </a:t>
            </a:r>
            <a:r>
              <a:rPr lang="en-US" dirty="0">
                <a:solidFill>
                  <a:srgbClr val="FF0000"/>
                </a:solidFill>
              </a:rPr>
              <a:t>single</a:t>
            </a:r>
            <a:r>
              <a:rPr lang="en-US" dirty="0"/>
              <a:t> purpose</a:t>
            </a:r>
          </a:p>
          <a:p>
            <a:pPr lvl="1"/>
            <a:r>
              <a:rPr lang="en-US" dirty="0"/>
              <a:t>Ideally, all components should have only one responsibility</a:t>
            </a:r>
          </a:p>
          <a:p>
            <a:r>
              <a:rPr lang="en-US" dirty="0"/>
              <a:t>If a component has low cohesion</a:t>
            </a:r>
          </a:p>
          <a:p>
            <a:pPr lvl="1"/>
            <a:r>
              <a:rPr lang="en-US" dirty="0"/>
              <a:t>It is more complex</a:t>
            </a:r>
          </a:p>
          <a:p>
            <a:pPr lvl="1"/>
            <a:r>
              <a:rPr lang="en-US" dirty="0"/>
              <a:t>Changes are harder to implement</a:t>
            </a:r>
          </a:p>
          <a:p>
            <a:pPr lvl="1"/>
            <a:r>
              <a:rPr lang="en-US" dirty="0"/>
              <a:t>It is harder to reuse</a:t>
            </a:r>
          </a:p>
          <a:p>
            <a:r>
              <a:rPr lang="en-US" dirty="0"/>
              <a:t>We want to have </a:t>
            </a:r>
            <a:r>
              <a:rPr lang="en-US" dirty="0">
                <a:solidFill>
                  <a:srgbClr val="FF0000"/>
                </a:solidFill>
              </a:rPr>
              <a:t>high</a:t>
            </a:r>
            <a:r>
              <a:rPr lang="en-US" dirty="0"/>
              <a:t> cohesion</a:t>
            </a:r>
            <a:endParaRPr lang="en-GB" dirty="0"/>
          </a:p>
        </p:txBody>
      </p:sp>
      <p:sp>
        <p:nvSpPr>
          <p:cNvPr id="4" name="Slide Number Placeholder 3">
            <a:extLst>
              <a:ext uri="{FF2B5EF4-FFF2-40B4-BE49-F238E27FC236}">
                <a16:creationId xmlns:a16="http://schemas.microsoft.com/office/drawing/2014/main" id="{053ABD12-2EB0-0CD6-8D8F-93BC4DE42155}"/>
              </a:ext>
            </a:extLst>
          </p:cNvPr>
          <p:cNvSpPr>
            <a:spLocks noGrp="1"/>
          </p:cNvSpPr>
          <p:nvPr>
            <p:ph type="sldNum" sz="quarter" idx="4"/>
          </p:nvPr>
        </p:nvSpPr>
        <p:spPr/>
        <p:txBody>
          <a:bodyPr/>
          <a:lstStyle/>
          <a:p>
            <a:pPr>
              <a:defRPr/>
            </a:pPr>
            <a:r>
              <a:rPr lang="en-US"/>
              <a:t>  Lecture </a:t>
            </a:r>
            <a:r>
              <a:rPr lang="en-US">
                <a:solidFill>
                  <a:srgbClr val="FF0000"/>
                </a:solidFill>
              </a:rPr>
              <a:t>2.1</a:t>
            </a:r>
            <a:br>
              <a:rPr lang="en-US"/>
            </a:br>
            <a:r>
              <a:rPr lang="en-US"/>
              <a:t> Slide </a:t>
            </a:r>
            <a:fld id="{90F70AE2-8A29-4ED5-B02D-95B1ACAF7606}" type="slidenum">
              <a:rPr lang="en-US" smtClean="0"/>
              <a:pPr>
                <a:defRPr/>
              </a:pPr>
              <a:t>3</a:t>
            </a:fld>
            <a:endParaRPr lang="en-US" dirty="0"/>
          </a:p>
        </p:txBody>
      </p:sp>
      <p:pic>
        <p:nvPicPr>
          <p:cNvPr id="18" name="Audio 17">
            <a:hlinkClick r:id="" action="ppaction://media"/>
            <a:extLst>
              <a:ext uri="{FF2B5EF4-FFF2-40B4-BE49-F238E27FC236}">
                <a16:creationId xmlns:a16="http://schemas.microsoft.com/office/drawing/2014/main" id="{965A19ED-0669-ABF1-0088-EE648C16C53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360077582"/>
      </p:ext>
    </p:extLst>
  </p:cSld>
  <p:clrMapOvr>
    <a:masterClrMapping/>
  </p:clrMapOvr>
  <p:transition spd="med" advTm="8593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433A0-9799-B66D-EC92-3E5F12DC1FDF}"/>
              </a:ext>
            </a:extLst>
          </p:cNvPr>
          <p:cNvSpPr>
            <a:spLocks noGrp="1"/>
          </p:cNvSpPr>
          <p:nvPr>
            <p:ph type="title"/>
          </p:nvPr>
        </p:nvSpPr>
        <p:spPr/>
        <p:txBody>
          <a:bodyPr/>
          <a:lstStyle/>
          <a:p>
            <a:r>
              <a:rPr lang="en-US" dirty="0"/>
              <a:t>Operation and Class Cohesion</a:t>
            </a:r>
            <a:endParaRPr lang="en-GB" dirty="0"/>
          </a:p>
        </p:txBody>
      </p:sp>
      <p:sp>
        <p:nvSpPr>
          <p:cNvPr id="3" name="Content Placeholder 2">
            <a:extLst>
              <a:ext uri="{FF2B5EF4-FFF2-40B4-BE49-F238E27FC236}">
                <a16:creationId xmlns:a16="http://schemas.microsoft.com/office/drawing/2014/main" id="{5F574359-050E-5A16-6892-159F38E33661}"/>
              </a:ext>
            </a:extLst>
          </p:cNvPr>
          <p:cNvSpPr>
            <a:spLocks noGrp="1"/>
          </p:cNvSpPr>
          <p:nvPr>
            <p:ph idx="1"/>
          </p:nvPr>
        </p:nvSpPr>
        <p:spPr/>
        <p:txBody>
          <a:bodyPr/>
          <a:lstStyle/>
          <a:p>
            <a:r>
              <a:rPr lang="en-US" dirty="0">
                <a:solidFill>
                  <a:srgbClr val="FF0000"/>
                </a:solidFill>
              </a:rPr>
              <a:t>Operation cohesion </a:t>
            </a:r>
            <a:r>
              <a:rPr lang="en-US" dirty="0"/>
              <a:t>– does the operation focus on a single task?</a:t>
            </a:r>
          </a:p>
          <a:p>
            <a:r>
              <a:rPr lang="en-GB" dirty="0">
                <a:solidFill>
                  <a:srgbClr val="FF0000"/>
                </a:solidFill>
              </a:rPr>
              <a:t>Class cohesion </a:t>
            </a:r>
            <a:r>
              <a:rPr lang="en-GB" dirty="0"/>
              <a:t>– is the class focused on a single responsibility?</a:t>
            </a:r>
          </a:p>
        </p:txBody>
      </p:sp>
      <p:sp>
        <p:nvSpPr>
          <p:cNvPr id="4" name="Slide Number Placeholder 3">
            <a:extLst>
              <a:ext uri="{FF2B5EF4-FFF2-40B4-BE49-F238E27FC236}">
                <a16:creationId xmlns:a16="http://schemas.microsoft.com/office/drawing/2014/main" id="{6E1D0540-695B-8689-17CC-1519A291156D}"/>
              </a:ext>
            </a:extLst>
          </p:cNvPr>
          <p:cNvSpPr>
            <a:spLocks noGrp="1"/>
          </p:cNvSpPr>
          <p:nvPr>
            <p:ph type="sldNum" sz="quarter" idx="4"/>
          </p:nvPr>
        </p:nvSpPr>
        <p:spPr/>
        <p:txBody>
          <a:bodyPr/>
          <a:lstStyle/>
          <a:p>
            <a:pPr>
              <a:defRPr/>
            </a:pPr>
            <a:r>
              <a:rPr lang="en-US"/>
              <a:t>  Lecture </a:t>
            </a:r>
            <a:r>
              <a:rPr lang="en-US">
                <a:solidFill>
                  <a:srgbClr val="FF0000"/>
                </a:solidFill>
              </a:rPr>
              <a:t>2.1</a:t>
            </a:r>
            <a:br>
              <a:rPr lang="en-US"/>
            </a:br>
            <a:r>
              <a:rPr lang="en-US"/>
              <a:t> Slide </a:t>
            </a:r>
            <a:fld id="{90F70AE2-8A29-4ED5-B02D-95B1ACAF7606}" type="slidenum">
              <a:rPr lang="en-US" smtClean="0"/>
              <a:pPr>
                <a:defRPr/>
              </a:pPr>
              <a:t>4</a:t>
            </a:fld>
            <a:endParaRPr lang="en-US" dirty="0"/>
          </a:p>
        </p:txBody>
      </p:sp>
      <p:pic>
        <p:nvPicPr>
          <p:cNvPr id="6" name="Picture 5">
            <a:extLst>
              <a:ext uri="{FF2B5EF4-FFF2-40B4-BE49-F238E27FC236}">
                <a16:creationId xmlns:a16="http://schemas.microsoft.com/office/drawing/2014/main" id="{5AFB870E-148B-3ACC-F263-CE074DB2978C}"/>
              </a:ext>
            </a:extLst>
          </p:cNvPr>
          <p:cNvPicPr>
            <a:picLocks noChangeAspect="1"/>
          </p:cNvPicPr>
          <p:nvPr/>
        </p:nvPicPr>
        <p:blipFill>
          <a:blip r:embed="rId6"/>
          <a:stretch>
            <a:fillRect/>
          </a:stretch>
        </p:blipFill>
        <p:spPr>
          <a:xfrm>
            <a:off x="1175885" y="3396343"/>
            <a:ext cx="6487430" cy="2562583"/>
          </a:xfrm>
          <a:prstGeom prst="rect">
            <a:avLst/>
          </a:prstGeom>
        </p:spPr>
      </p:pic>
      <p:sp>
        <p:nvSpPr>
          <p:cNvPr id="7" name="Rectangle 6">
            <a:extLst>
              <a:ext uri="{FF2B5EF4-FFF2-40B4-BE49-F238E27FC236}">
                <a16:creationId xmlns:a16="http://schemas.microsoft.com/office/drawing/2014/main" id="{D0A103E3-FF02-7C3B-B145-C256D2372126}"/>
              </a:ext>
            </a:extLst>
          </p:cNvPr>
          <p:cNvSpPr/>
          <p:nvPr/>
        </p:nvSpPr>
        <p:spPr bwMode="auto">
          <a:xfrm>
            <a:off x="3657600" y="4267200"/>
            <a:ext cx="3733800" cy="1828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Picture 12">
            <a:extLst>
              <a:ext uri="{FF2B5EF4-FFF2-40B4-BE49-F238E27FC236}">
                <a16:creationId xmlns:a16="http://schemas.microsoft.com/office/drawing/2014/main" id="{2FAB2766-53E6-F89D-00B7-41972D820B10}"/>
              </a:ext>
            </a:extLst>
          </p:cNvPr>
          <p:cNvPicPr>
            <a:picLocks noChangeAspect="1"/>
          </p:cNvPicPr>
          <p:nvPr/>
        </p:nvPicPr>
        <p:blipFill>
          <a:blip r:embed="rId7"/>
          <a:stretch>
            <a:fillRect/>
          </a:stretch>
        </p:blipFill>
        <p:spPr>
          <a:xfrm>
            <a:off x="1156827" y="3396343"/>
            <a:ext cx="6601746" cy="2686425"/>
          </a:xfrm>
          <a:prstGeom prst="rect">
            <a:avLst/>
          </a:prstGeom>
        </p:spPr>
      </p:pic>
      <p:pic>
        <p:nvPicPr>
          <p:cNvPr id="21" name="Audio 20">
            <a:hlinkClick r:id="" action="ppaction://media"/>
            <a:extLst>
              <a:ext uri="{FF2B5EF4-FFF2-40B4-BE49-F238E27FC236}">
                <a16:creationId xmlns:a16="http://schemas.microsoft.com/office/drawing/2014/main" id="{7B968ED0-4349-2CC8-EC7D-59D83A82005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204653805"/>
      </p:ext>
    </p:extLst>
  </p:cSld>
  <p:clrMapOvr>
    <a:masterClrMapping/>
  </p:clrMapOvr>
  <p:transition spd="med" advTm="14232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1"/>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D3DA-F3EF-AA31-D116-95D3F785E5ED}"/>
              </a:ext>
            </a:extLst>
          </p:cNvPr>
          <p:cNvSpPr>
            <a:spLocks noGrp="1"/>
          </p:cNvSpPr>
          <p:nvPr>
            <p:ph type="title"/>
          </p:nvPr>
        </p:nvSpPr>
        <p:spPr/>
        <p:txBody>
          <a:bodyPr/>
          <a:lstStyle/>
          <a:p>
            <a:r>
              <a:rPr lang="en-US" dirty="0"/>
              <a:t>Specialization Cohesion</a:t>
            </a:r>
            <a:endParaRPr lang="en-GB" dirty="0"/>
          </a:p>
        </p:txBody>
      </p:sp>
      <p:sp>
        <p:nvSpPr>
          <p:cNvPr id="3" name="Content Placeholder 2">
            <a:extLst>
              <a:ext uri="{FF2B5EF4-FFF2-40B4-BE49-F238E27FC236}">
                <a16:creationId xmlns:a16="http://schemas.microsoft.com/office/drawing/2014/main" id="{78297C23-2066-4CC7-8343-4B80D053E1C7}"/>
              </a:ext>
            </a:extLst>
          </p:cNvPr>
          <p:cNvSpPr>
            <a:spLocks noGrp="1"/>
          </p:cNvSpPr>
          <p:nvPr>
            <p:ph idx="1"/>
          </p:nvPr>
        </p:nvSpPr>
        <p:spPr/>
        <p:txBody>
          <a:bodyPr/>
          <a:lstStyle/>
          <a:p>
            <a:r>
              <a:rPr lang="en-US" dirty="0">
                <a:solidFill>
                  <a:srgbClr val="FF0000"/>
                </a:solidFill>
              </a:rPr>
              <a:t>Specialization cohesion </a:t>
            </a:r>
            <a:r>
              <a:rPr lang="en-US" dirty="0"/>
              <a:t>– does the inheritance reflect an “is-a” relationship?</a:t>
            </a:r>
            <a:endParaRPr lang="en-GB" dirty="0"/>
          </a:p>
        </p:txBody>
      </p:sp>
      <p:sp>
        <p:nvSpPr>
          <p:cNvPr id="4" name="Slide Number Placeholder 3">
            <a:extLst>
              <a:ext uri="{FF2B5EF4-FFF2-40B4-BE49-F238E27FC236}">
                <a16:creationId xmlns:a16="http://schemas.microsoft.com/office/drawing/2014/main" id="{1F03FC3F-14F9-11D3-3E13-2B7A5701AF29}"/>
              </a:ext>
            </a:extLst>
          </p:cNvPr>
          <p:cNvSpPr>
            <a:spLocks noGrp="1"/>
          </p:cNvSpPr>
          <p:nvPr>
            <p:ph type="sldNum" sz="quarter" idx="4"/>
          </p:nvPr>
        </p:nvSpPr>
        <p:spPr/>
        <p:txBody>
          <a:bodyPr/>
          <a:lstStyle/>
          <a:p>
            <a:pPr>
              <a:defRPr/>
            </a:pPr>
            <a:r>
              <a:rPr lang="en-US"/>
              <a:t>  Lecture </a:t>
            </a:r>
            <a:r>
              <a:rPr lang="en-US">
                <a:solidFill>
                  <a:srgbClr val="FF0000"/>
                </a:solidFill>
              </a:rPr>
              <a:t>2.1</a:t>
            </a:r>
            <a:br>
              <a:rPr lang="en-US"/>
            </a:br>
            <a:r>
              <a:rPr lang="en-US"/>
              <a:t> Slide </a:t>
            </a:r>
            <a:fld id="{90F70AE2-8A29-4ED5-B02D-95B1ACAF7606}" type="slidenum">
              <a:rPr lang="en-US" smtClean="0"/>
              <a:pPr>
                <a:defRPr/>
              </a:pPr>
              <a:t>5</a:t>
            </a:fld>
            <a:endParaRPr lang="en-US" dirty="0"/>
          </a:p>
        </p:txBody>
      </p:sp>
      <p:pic>
        <p:nvPicPr>
          <p:cNvPr id="10" name="Picture 9">
            <a:extLst>
              <a:ext uri="{FF2B5EF4-FFF2-40B4-BE49-F238E27FC236}">
                <a16:creationId xmlns:a16="http://schemas.microsoft.com/office/drawing/2014/main" id="{089D7CEA-B8CD-078F-FAE1-BA59942682EE}"/>
              </a:ext>
            </a:extLst>
          </p:cNvPr>
          <p:cNvPicPr>
            <a:picLocks noChangeAspect="1"/>
          </p:cNvPicPr>
          <p:nvPr/>
        </p:nvPicPr>
        <p:blipFill>
          <a:blip r:embed="rId6"/>
          <a:stretch>
            <a:fillRect/>
          </a:stretch>
        </p:blipFill>
        <p:spPr>
          <a:xfrm>
            <a:off x="2438102" y="2150730"/>
            <a:ext cx="4267796" cy="4010585"/>
          </a:xfrm>
          <a:prstGeom prst="rect">
            <a:avLst/>
          </a:prstGeom>
        </p:spPr>
      </p:pic>
      <p:pic>
        <p:nvPicPr>
          <p:cNvPr id="7" name="Picture 6">
            <a:extLst>
              <a:ext uri="{FF2B5EF4-FFF2-40B4-BE49-F238E27FC236}">
                <a16:creationId xmlns:a16="http://schemas.microsoft.com/office/drawing/2014/main" id="{3B129A89-BF7D-92A7-5EED-652E2CFCE4CE}"/>
              </a:ext>
            </a:extLst>
          </p:cNvPr>
          <p:cNvPicPr>
            <a:picLocks noChangeAspect="1"/>
          </p:cNvPicPr>
          <p:nvPr/>
        </p:nvPicPr>
        <p:blipFill>
          <a:blip r:embed="rId7"/>
          <a:stretch>
            <a:fillRect/>
          </a:stretch>
        </p:blipFill>
        <p:spPr>
          <a:xfrm>
            <a:off x="1981200" y="2207888"/>
            <a:ext cx="5544324" cy="3953427"/>
          </a:xfrm>
          <a:prstGeom prst="rect">
            <a:avLst/>
          </a:prstGeom>
        </p:spPr>
      </p:pic>
      <p:pic>
        <p:nvPicPr>
          <p:cNvPr id="17" name="Audio 16">
            <a:hlinkClick r:id="" action="ppaction://media"/>
            <a:extLst>
              <a:ext uri="{FF2B5EF4-FFF2-40B4-BE49-F238E27FC236}">
                <a16:creationId xmlns:a16="http://schemas.microsoft.com/office/drawing/2014/main" id="{9AE38FE8-0382-4994-50CB-3756BDAD500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475918162"/>
      </p:ext>
    </p:extLst>
  </p:cSld>
  <p:clrMapOvr>
    <a:masterClrMapping/>
  </p:clrMapOvr>
  <p:transition spd="med" advTm="7342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8186-3868-9A2A-263E-FA5BD0001008}"/>
              </a:ext>
            </a:extLst>
          </p:cNvPr>
          <p:cNvSpPr>
            <a:spLocks noGrp="1"/>
          </p:cNvSpPr>
          <p:nvPr>
            <p:ph type="title"/>
          </p:nvPr>
        </p:nvSpPr>
        <p:spPr/>
        <p:txBody>
          <a:bodyPr/>
          <a:lstStyle/>
          <a:p>
            <a:r>
              <a:rPr lang="en-US" dirty="0"/>
              <a:t>Coupling</a:t>
            </a:r>
            <a:endParaRPr lang="en-GB" dirty="0"/>
          </a:p>
        </p:txBody>
      </p:sp>
      <p:sp>
        <p:nvSpPr>
          <p:cNvPr id="3" name="Content Placeholder 2">
            <a:extLst>
              <a:ext uri="{FF2B5EF4-FFF2-40B4-BE49-F238E27FC236}">
                <a16:creationId xmlns:a16="http://schemas.microsoft.com/office/drawing/2014/main" id="{69657B99-69EA-4311-BC63-74825E691E09}"/>
              </a:ext>
            </a:extLst>
          </p:cNvPr>
          <p:cNvSpPr>
            <a:spLocks noGrp="1"/>
          </p:cNvSpPr>
          <p:nvPr>
            <p:ph idx="1"/>
          </p:nvPr>
        </p:nvSpPr>
        <p:spPr/>
        <p:txBody>
          <a:bodyPr/>
          <a:lstStyle/>
          <a:p>
            <a:r>
              <a:rPr lang="en-US" dirty="0"/>
              <a:t>Coupling describes the </a:t>
            </a:r>
            <a:r>
              <a:rPr lang="en-US" dirty="0">
                <a:solidFill>
                  <a:srgbClr val="FF0000"/>
                </a:solidFill>
              </a:rPr>
              <a:t>amount of interconnectedness</a:t>
            </a:r>
            <a:r>
              <a:rPr lang="en-US" dirty="0"/>
              <a:t> between components</a:t>
            </a:r>
          </a:p>
          <a:p>
            <a:r>
              <a:rPr lang="en-US" dirty="0"/>
              <a:t>If components have high (or tight) coupling</a:t>
            </a:r>
          </a:p>
          <a:p>
            <a:pPr lvl="1"/>
            <a:r>
              <a:rPr lang="en-GB" dirty="0"/>
              <a:t>Changes in one component is likely to affect the other</a:t>
            </a:r>
          </a:p>
          <a:p>
            <a:pPr lvl="1"/>
            <a:r>
              <a:rPr lang="en-GB" dirty="0"/>
              <a:t>Implementing a functionality may be more difficult as multiple components may have to be involved</a:t>
            </a:r>
          </a:p>
          <a:p>
            <a:pPr lvl="1"/>
            <a:r>
              <a:rPr lang="en-GB" dirty="0"/>
              <a:t>Harder to test the system – issues arising may be due to multiple components</a:t>
            </a:r>
          </a:p>
          <a:p>
            <a:r>
              <a:rPr lang="en-GB" dirty="0"/>
              <a:t>We want to have </a:t>
            </a:r>
            <a:r>
              <a:rPr lang="en-GB" dirty="0">
                <a:solidFill>
                  <a:srgbClr val="FF0000"/>
                </a:solidFill>
              </a:rPr>
              <a:t>low</a:t>
            </a:r>
            <a:r>
              <a:rPr lang="en-GB" dirty="0"/>
              <a:t> (or </a:t>
            </a:r>
            <a:r>
              <a:rPr lang="en-GB" dirty="0">
                <a:solidFill>
                  <a:srgbClr val="FF0000"/>
                </a:solidFill>
              </a:rPr>
              <a:t>loose</a:t>
            </a:r>
            <a:r>
              <a:rPr lang="en-GB" dirty="0"/>
              <a:t>) coupling</a:t>
            </a:r>
          </a:p>
        </p:txBody>
      </p:sp>
      <p:sp>
        <p:nvSpPr>
          <p:cNvPr id="4" name="Slide Number Placeholder 3">
            <a:extLst>
              <a:ext uri="{FF2B5EF4-FFF2-40B4-BE49-F238E27FC236}">
                <a16:creationId xmlns:a16="http://schemas.microsoft.com/office/drawing/2014/main" id="{70177EC6-D969-D7B3-E298-304F81EB4B46}"/>
              </a:ext>
            </a:extLst>
          </p:cNvPr>
          <p:cNvSpPr>
            <a:spLocks noGrp="1"/>
          </p:cNvSpPr>
          <p:nvPr>
            <p:ph type="sldNum" sz="quarter" idx="4"/>
          </p:nvPr>
        </p:nvSpPr>
        <p:spPr/>
        <p:txBody>
          <a:bodyPr/>
          <a:lstStyle/>
          <a:p>
            <a:pPr>
              <a:defRPr/>
            </a:pPr>
            <a:r>
              <a:rPr lang="en-US"/>
              <a:t>  Lecture </a:t>
            </a:r>
            <a:r>
              <a:rPr lang="en-US">
                <a:solidFill>
                  <a:srgbClr val="FF0000"/>
                </a:solidFill>
              </a:rPr>
              <a:t>2.1</a:t>
            </a:r>
            <a:br>
              <a:rPr lang="en-US"/>
            </a:br>
            <a:r>
              <a:rPr lang="en-US"/>
              <a:t> Slide </a:t>
            </a:r>
            <a:fld id="{90F70AE2-8A29-4ED5-B02D-95B1ACAF7606}" type="slidenum">
              <a:rPr lang="en-US" smtClean="0"/>
              <a:pPr>
                <a:defRPr/>
              </a:pPr>
              <a:t>6</a:t>
            </a:fld>
            <a:endParaRPr lang="en-US" dirty="0"/>
          </a:p>
        </p:txBody>
      </p:sp>
      <p:pic>
        <p:nvPicPr>
          <p:cNvPr id="11" name="Audio 10">
            <a:hlinkClick r:id="" action="ppaction://media"/>
            <a:extLst>
              <a:ext uri="{FF2B5EF4-FFF2-40B4-BE49-F238E27FC236}">
                <a16:creationId xmlns:a16="http://schemas.microsoft.com/office/drawing/2014/main" id="{78068737-4C3A-93A7-F6B9-7383878A75D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4202156111"/>
      </p:ext>
    </p:extLst>
  </p:cSld>
  <p:clrMapOvr>
    <a:masterClrMapping/>
  </p:clrMapOvr>
  <p:transition spd="med" advTm="5108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5B4E-EB4B-2337-6DA1-D52B2EE633C1}"/>
              </a:ext>
            </a:extLst>
          </p:cNvPr>
          <p:cNvSpPr>
            <a:spLocks noGrp="1"/>
          </p:cNvSpPr>
          <p:nvPr>
            <p:ph type="title"/>
          </p:nvPr>
        </p:nvSpPr>
        <p:spPr/>
        <p:txBody>
          <a:bodyPr/>
          <a:lstStyle/>
          <a:p>
            <a:r>
              <a:rPr lang="en-US" dirty="0"/>
              <a:t>Inheritance Coupling</a:t>
            </a:r>
            <a:endParaRPr lang="en-GB" dirty="0"/>
          </a:p>
        </p:txBody>
      </p:sp>
      <p:sp>
        <p:nvSpPr>
          <p:cNvPr id="3" name="Content Placeholder 2">
            <a:extLst>
              <a:ext uri="{FF2B5EF4-FFF2-40B4-BE49-F238E27FC236}">
                <a16:creationId xmlns:a16="http://schemas.microsoft.com/office/drawing/2014/main" id="{C91EA5FF-228F-47F0-5CA0-197FD0804381}"/>
              </a:ext>
            </a:extLst>
          </p:cNvPr>
          <p:cNvSpPr>
            <a:spLocks noGrp="1"/>
          </p:cNvSpPr>
          <p:nvPr>
            <p:ph idx="1"/>
          </p:nvPr>
        </p:nvSpPr>
        <p:spPr/>
        <p:txBody>
          <a:bodyPr/>
          <a:lstStyle/>
          <a:p>
            <a:r>
              <a:rPr lang="en-US" dirty="0">
                <a:solidFill>
                  <a:srgbClr val="FF0000"/>
                </a:solidFill>
              </a:rPr>
              <a:t>Inheritance coupling </a:t>
            </a:r>
            <a:r>
              <a:rPr lang="en-US" dirty="0"/>
              <a:t>– does a subclass require the features inherited from its superclass?</a:t>
            </a:r>
            <a:endParaRPr lang="en-GB" dirty="0"/>
          </a:p>
        </p:txBody>
      </p:sp>
      <p:sp>
        <p:nvSpPr>
          <p:cNvPr id="4" name="Slide Number Placeholder 3">
            <a:extLst>
              <a:ext uri="{FF2B5EF4-FFF2-40B4-BE49-F238E27FC236}">
                <a16:creationId xmlns:a16="http://schemas.microsoft.com/office/drawing/2014/main" id="{E962915F-3677-3DF1-0D1C-28E07F362F1A}"/>
              </a:ext>
            </a:extLst>
          </p:cNvPr>
          <p:cNvSpPr>
            <a:spLocks noGrp="1"/>
          </p:cNvSpPr>
          <p:nvPr>
            <p:ph type="sldNum" sz="quarter" idx="4"/>
          </p:nvPr>
        </p:nvSpPr>
        <p:spPr/>
        <p:txBody>
          <a:bodyPr/>
          <a:lstStyle/>
          <a:p>
            <a:pPr>
              <a:defRPr/>
            </a:pPr>
            <a:r>
              <a:rPr lang="en-US"/>
              <a:t>  Lecture </a:t>
            </a:r>
            <a:r>
              <a:rPr lang="en-US">
                <a:solidFill>
                  <a:srgbClr val="FF0000"/>
                </a:solidFill>
              </a:rPr>
              <a:t>2.1</a:t>
            </a:r>
            <a:br>
              <a:rPr lang="en-US"/>
            </a:br>
            <a:r>
              <a:rPr lang="en-US"/>
              <a:t> Slide </a:t>
            </a:r>
            <a:fld id="{90F70AE2-8A29-4ED5-B02D-95B1ACAF7606}" type="slidenum">
              <a:rPr lang="en-US" smtClean="0"/>
              <a:pPr>
                <a:defRPr/>
              </a:pPr>
              <a:t>7</a:t>
            </a:fld>
            <a:endParaRPr lang="en-US" dirty="0"/>
          </a:p>
        </p:txBody>
      </p:sp>
      <p:pic>
        <p:nvPicPr>
          <p:cNvPr id="6" name="Picture 5">
            <a:extLst>
              <a:ext uri="{FF2B5EF4-FFF2-40B4-BE49-F238E27FC236}">
                <a16:creationId xmlns:a16="http://schemas.microsoft.com/office/drawing/2014/main" id="{554B5A24-E974-985E-02C3-01713400E7A7}"/>
              </a:ext>
            </a:extLst>
          </p:cNvPr>
          <p:cNvPicPr>
            <a:picLocks noChangeAspect="1"/>
          </p:cNvPicPr>
          <p:nvPr/>
        </p:nvPicPr>
        <p:blipFill>
          <a:blip r:embed="rId6"/>
          <a:stretch>
            <a:fillRect/>
          </a:stretch>
        </p:blipFill>
        <p:spPr>
          <a:xfrm>
            <a:off x="1499759" y="2438400"/>
            <a:ext cx="6144482" cy="3143689"/>
          </a:xfrm>
          <a:prstGeom prst="rect">
            <a:avLst/>
          </a:prstGeom>
        </p:spPr>
      </p:pic>
      <p:pic>
        <p:nvPicPr>
          <p:cNvPr id="8" name="Picture 7">
            <a:extLst>
              <a:ext uri="{FF2B5EF4-FFF2-40B4-BE49-F238E27FC236}">
                <a16:creationId xmlns:a16="http://schemas.microsoft.com/office/drawing/2014/main" id="{FD6AE442-7B55-53BD-6855-7BF886703855}"/>
              </a:ext>
            </a:extLst>
          </p:cNvPr>
          <p:cNvPicPr>
            <a:picLocks noChangeAspect="1"/>
          </p:cNvPicPr>
          <p:nvPr/>
        </p:nvPicPr>
        <p:blipFill>
          <a:blip r:embed="rId7"/>
          <a:stretch>
            <a:fillRect/>
          </a:stretch>
        </p:blipFill>
        <p:spPr>
          <a:xfrm>
            <a:off x="1499759" y="2380774"/>
            <a:ext cx="6173061" cy="3410426"/>
          </a:xfrm>
          <a:prstGeom prst="rect">
            <a:avLst/>
          </a:prstGeom>
        </p:spPr>
      </p:pic>
      <p:pic>
        <p:nvPicPr>
          <p:cNvPr id="10" name="Picture 9">
            <a:extLst>
              <a:ext uri="{FF2B5EF4-FFF2-40B4-BE49-F238E27FC236}">
                <a16:creationId xmlns:a16="http://schemas.microsoft.com/office/drawing/2014/main" id="{DD163C99-D691-3F17-0B0E-BA961F4E4BE4}"/>
              </a:ext>
            </a:extLst>
          </p:cNvPr>
          <p:cNvPicPr>
            <a:picLocks noChangeAspect="1"/>
          </p:cNvPicPr>
          <p:nvPr/>
        </p:nvPicPr>
        <p:blipFill>
          <a:blip r:embed="rId8"/>
          <a:stretch>
            <a:fillRect/>
          </a:stretch>
        </p:blipFill>
        <p:spPr>
          <a:xfrm>
            <a:off x="1499759" y="2409353"/>
            <a:ext cx="6163535" cy="3381847"/>
          </a:xfrm>
          <a:prstGeom prst="rect">
            <a:avLst/>
          </a:prstGeom>
        </p:spPr>
      </p:pic>
      <p:sp>
        <p:nvSpPr>
          <p:cNvPr id="11" name="Oval 10">
            <a:extLst>
              <a:ext uri="{FF2B5EF4-FFF2-40B4-BE49-F238E27FC236}">
                <a16:creationId xmlns:a16="http://schemas.microsoft.com/office/drawing/2014/main" id="{5BE0BF07-13ED-C2D1-3583-866C8C25DCA8}"/>
              </a:ext>
            </a:extLst>
          </p:cNvPr>
          <p:cNvSpPr/>
          <p:nvPr/>
        </p:nvSpPr>
        <p:spPr bwMode="auto">
          <a:xfrm>
            <a:off x="1371600" y="5105400"/>
            <a:ext cx="2362200" cy="381000"/>
          </a:xfrm>
          <a:prstGeom prst="ellipse">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Oval 11">
            <a:extLst>
              <a:ext uri="{FF2B5EF4-FFF2-40B4-BE49-F238E27FC236}">
                <a16:creationId xmlns:a16="http://schemas.microsoft.com/office/drawing/2014/main" id="{8381DB30-A8F9-F8D6-F61E-827CAEDD11B1}"/>
              </a:ext>
            </a:extLst>
          </p:cNvPr>
          <p:cNvSpPr/>
          <p:nvPr/>
        </p:nvSpPr>
        <p:spPr bwMode="auto">
          <a:xfrm>
            <a:off x="5374570" y="5086789"/>
            <a:ext cx="2362200" cy="381000"/>
          </a:xfrm>
          <a:prstGeom prst="ellipse">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3" name="Oval 12">
            <a:extLst>
              <a:ext uri="{FF2B5EF4-FFF2-40B4-BE49-F238E27FC236}">
                <a16:creationId xmlns:a16="http://schemas.microsoft.com/office/drawing/2014/main" id="{FEF722B3-6290-A91F-B61D-EC28539DFEB8}"/>
              </a:ext>
            </a:extLst>
          </p:cNvPr>
          <p:cNvSpPr/>
          <p:nvPr/>
        </p:nvSpPr>
        <p:spPr bwMode="auto">
          <a:xfrm>
            <a:off x="3467100" y="3238500"/>
            <a:ext cx="2362200" cy="381000"/>
          </a:xfrm>
          <a:prstGeom prst="ellipse">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23" name="Audio 22">
            <a:hlinkClick r:id="" action="ppaction://media"/>
            <a:extLst>
              <a:ext uri="{FF2B5EF4-FFF2-40B4-BE49-F238E27FC236}">
                <a16:creationId xmlns:a16="http://schemas.microsoft.com/office/drawing/2014/main" id="{5BC31042-65CC-6CB5-9F10-5EFDA694105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700956328"/>
      </p:ext>
    </p:extLst>
  </p:cSld>
  <p:clrMapOvr>
    <a:masterClrMapping/>
  </p:clrMapOvr>
  <p:transition spd="med" advTm="10098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heel(1)">
                                      <p:cBhvr>
                                        <p:cTn id="26" dur="500"/>
                                        <p:tgtEl>
                                          <p:spTgt spid="11"/>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heel(1)">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500"/>
                            </p:stCondLst>
                            <p:childTnLst>
                              <p:par>
                                <p:cTn id="41" presetID="21" presetClass="entr" presetSubtype="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heel(1)">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3"/>
                </p:tgtEl>
              </p:cMediaNode>
            </p:audio>
          </p:childTnLst>
        </p:cTn>
      </p:par>
    </p:tnLst>
    <p:bldLst>
      <p:bldP spid="11" grpId="0" animBg="1"/>
      <p:bldP spid="11" grpId="1" animBg="1"/>
      <p:bldP spid="12" grpId="0" animBg="1"/>
      <p:bldP spid="12" grpId="1"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A89C-D6CC-3069-80B6-DE9D75BFCE14}"/>
              </a:ext>
            </a:extLst>
          </p:cNvPr>
          <p:cNvSpPr>
            <a:spLocks noGrp="1"/>
          </p:cNvSpPr>
          <p:nvPr>
            <p:ph type="title"/>
          </p:nvPr>
        </p:nvSpPr>
        <p:spPr/>
        <p:txBody>
          <a:bodyPr/>
          <a:lstStyle/>
          <a:p>
            <a:r>
              <a:rPr lang="en-US" dirty="0"/>
              <a:t>Interaction Coupling</a:t>
            </a:r>
            <a:endParaRPr lang="en-GB" dirty="0"/>
          </a:p>
        </p:txBody>
      </p:sp>
      <p:sp>
        <p:nvSpPr>
          <p:cNvPr id="3" name="Content Placeholder 2">
            <a:extLst>
              <a:ext uri="{FF2B5EF4-FFF2-40B4-BE49-F238E27FC236}">
                <a16:creationId xmlns:a16="http://schemas.microsoft.com/office/drawing/2014/main" id="{BB60C4D1-4C9F-A263-AC51-7ABDD64A8504}"/>
              </a:ext>
            </a:extLst>
          </p:cNvPr>
          <p:cNvSpPr>
            <a:spLocks noGrp="1"/>
          </p:cNvSpPr>
          <p:nvPr>
            <p:ph idx="1"/>
          </p:nvPr>
        </p:nvSpPr>
        <p:spPr/>
        <p:txBody>
          <a:bodyPr/>
          <a:lstStyle/>
          <a:p>
            <a:r>
              <a:rPr lang="en-US" dirty="0">
                <a:solidFill>
                  <a:srgbClr val="FF0000"/>
                </a:solidFill>
              </a:rPr>
              <a:t>Interaction coupling </a:t>
            </a:r>
            <a:r>
              <a:rPr lang="en-US" dirty="0"/>
              <a:t>- how many </a:t>
            </a:r>
            <a:r>
              <a:rPr lang="en-US" dirty="0">
                <a:solidFill>
                  <a:srgbClr val="FF0000"/>
                </a:solidFill>
              </a:rPr>
              <a:t>message types </a:t>
            </a:r>
            <a:r>
              <a:rPr lang="en-US" dirty="0"/>
              <a:t>does one object send to another, and how many </a:t>
            </a:r>
            <a:r>
              <a:rPr lang="en-US" dirty="0">
                <a:solidFill>
                  <a:srgbClr val="FF0000"/>
                </a:solidFill>
              </a:rPr>
              <a:t>parameters</a:t>
            </a:r>
            <a:r>
              <a:rPr lang="en-US" dirty="0"/>
              <a:t> are there within these messages?</a:t>
            </a:r>
            <a:endParaRPr lang="en-GB" dirty="0"/>
          </a:p>
        </p:txBody>
      </p:sp>
      <p:sp>
        <p:nvSpPr>
          <p:cNvPr id="4" name="Slide Number Placeholder 3">
            <a:extLst>
              <a:ext uri="{FF2B5EF4-FFF2-40B4-BE49-F238E27FC236}">
                <a16:creationId xmlns:a16="http://schemas.microsoft.com/office/drawing/2014/main" id="{558DBEBD-8182-293D-B0D9-053D8EE93488}"/>
              </a:ext>
            </a:extLst>
          </p:cNvPr>
          <p:cNvSpPr>
            <a:spLocks noGrp="1"/>
          </p:cNvSpPr>
          <p:nvPr>
            <p:ph type="sldNum" sz="quarter" idx="4"/>
          </p:nvPr>
        </p:nvSpPr>
        <p:spPr/>
        <p:txBody>
          <a:bodyPr/>
          <a:lstStyle/>
          <a:p>
            <a:pPr>
              <a:defRPr/>
            </a:pPr>
            <a:r>
              <a:rPr lang="en-US"/>
              <a:t>  Lecture </a:t>
            </a:r>
            <a:r>
              <a:rPr lang="en-US">
                <a:solidFill>
                  <a:srgbClr val="FF0000"/>
                </a:solidFill>
              </a:rPr>
              <a:t>2.1</a:t>
            </a:r>
            <a:br>
              <a:rPr lang="en-US"/>
            </a:br>
            <a:r>
              <a:rPr lang="en-US"/>
              <a:t> Slide </a:t>
            </a:r>
            <a:fld id="{90F70AE2-8A29-4ED5-B02D-95B1ACAF7606}" type="slidenum">
              <a:rPr lang="en-US" smtClean="0"/>
              <a:pPr>
                <a:defRPr/>
              </a:pPr>
              <a:t>8</a:t>
            </a:fld>
            <a:endParaRPr lang="en-US" dirty="0"/>
          </a:p>
        </p:txBody>
      </p:sp>
      <p:pic>
        <p:nvPicPr>
          <p:cNvPr id="6" name="Picture 5">
            <a:extLst>
              <a:ext uri="{FF2B5EF4-FFF2-40B4-BE49-F238E27FC236}">
                <a16:creationId xmlns:a16="http://schemas.microsoft.com/office/drawing/2014/main" id="{14B3A32C-EBC3-95B6-5477-216804C5823B}"/>
              </a:ext>
            </a:extLst>
          </p:cNvPr>
          <p:cNvPicPr>
            <a:picLocks noChangeAspect="1"/>
          </p:cNvPicPr>
          <p:nvPr/>
        </p:nvPicPr>
        <p:blipFill>
          <a:blip r:embed="rId6"/>
          <a:stretch>
            <a:fillRect/>
          </a:stretch>
        </p:blipFill>
        <p:spPr>
          <a:xfrm>
            <a:off x="1560258" y="2895600"/>
            <a:ext cx="6023483" cy="2781795"/>
          </a:xfrm>
          <a:prstGeom prst="rect">
            <a:avLst/>
          </a:prstGeom>
        </p:spPr>
      </p:pic>
      <p:pic>
        <p:nvPicPr>
          <p:cNvPr id="8" name="Audio 7">
            <a:hlinkClick r:id="" action="ppaction://media"/>
            <a:extLst>
              <a:ext uri="{FF2B5EF4-FFF2-40B4-BE49-F238E27FC236}">
                <a16:creationId xmlns:a16="http://schemas.microsoft.com/office/drawing/2014/main" id="{199D01EE-C894-C168-B424-33063EDA44B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603861559"/>
      </p:ext>
    </p:extLst>
  </p:cSld>
  <p:clrMapOvr>
    <a:masterClrMapping/>
  </p:clrMapOvr>
  <p:transition spd="med" advTm="6226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A89C-D6CC-3069-80B6-DE9D75BFCE14}"/>
              </a:ext>
            </a:extLst>
          </p:cNvPr>
          <p:cNvSpPr>
            <a:spLocks noGrp="1"/>
          </p:cNvSpPr>
          <p:nvPr>
            <p:ph type="title"/>
          </p:nvPr>
        </p:nvSpPr>
        <p:spPr/>
        <p:txBody>
          <a:bodyPr/>
          <a:lstStyle/>
          <a:p>
            <a:r>
              <a:rPr lang="en-US" dirty="0"/>
              <a:t>Interaction Coupling</a:t>
            </a:r>
            <a:endParaRPr lang="en-GB" dirty="0"/>
          </a:p>
        </p:txBody>
      </p:sp>
      <p:sp>
        <p:nvSpPr>
          <p:cNvPr id="4" name="Slide Number Placeholder 3">
            <a:extLst>
              <a:ext uri="{FF2B5EF4-FFF2-40B4-BE49-F238E27FC236}">
                <a16:creationId xmlns:a16="http://schemas.microsoft.com/office/drawing/2014/main" id="{558DBEBD-8182-293D-B0D9-053D8EE93488}"/>
              </a:ext>
            </a:extLst>
          </p:cNvPr>
          <p:cNvSpPr>
            <a:spLocks noGrp="1"/>
          </p:cNvSpPr>
          <p:nvPr>
            <p:ph type="sldNum" sz="quarter" idx="4"/>
          </p:nvPr>
        </p:nvSpPr>
        <p:spPr/>
        <p:txBody>
          <a:bodyPr/>
          <a:lstStyle/>
          <a:p>
            <a:pPr>
              <a:defRPr/>
            </a:pPr>
            <a:r>
              <a:rPr lang="en-US"/>
              <a:t>  Lecture </a:t>
            </a:r>
            <a:r>
              <a:rPr lang="en-US">
                <a:solidFill>
                  <a:srgbClr val="FF0000"/>
                </a:solidFill>
              </a:rPr>
              <a:t>2.1</a:t>
            </a:r>
            <a:br>
              <a:rPr lang="en-US"/>
            </a:br>
            <a:r>
              <a:rPr lang="en-US"/>
              <a:t> Slide </a:t>
            </a:r>
            <a:fld id="{90F70AE2-8A29-4ED5-B02D-95B1ACAF7606}" type="slidenum">
              <a:rPr lang="en-US" smtClean="0"/>
              <a:pPr>
                <a:defRPr/>
              </a:pPr>
              <a:t>9</a:t>
            </a:fld>
            <a:endParaRPr lang="en-US" dirty="0"/>
          </a:p>
        </p:txBody>
      </p:sp>
      <p:pic>
        <p:nvPicPr>
          <p:cNvPr id="7" name="Picture 6">
            <a:extLst>
              <a:ext uri="{FF2B5EF4-FFF2-40B4-BE49-F238E27FC236}">
                <a16:creationId xmlns:a16="http://schemas.microsoft.com/office/drawing/2014/main" id="{9E5A10AB-EC07-E908-86B5-89D9DBC3CD7E}"/>
              </a:ext>
            </a:extLst>
          </p:cNvPr>
          <p:cNvPicPr>
            <a:picLocks noChangeAspect="1"/>
          </p:cNvPicPr>
          <p:nvPr/>
        </p:nvPicPr>
        <p:blipFill>
          <a:blip r:embed="rId6"/>
          <a:stretch>
            <a:fillRect/>
          </a:stretch>
        </p:blipFill>
        <p:spPr>
          <a:xfrm>
            <a:off x="866258" y="999770"/>
            <a:ext cx="7411484" cy="5087060"/>
          </a:xfrm>
          <a:prstGeom prst="rect">
            <a:avLst/>
          </a:prstGeom>
        </p:spPr>
      </p:pic>
      <p:sp>
        <p:nvSpPr>
          <p:cNvPr id="10" name="Rectangle 9">
            <a:extLst>
              <a:ext uri="{FF2B5EF4-FFF2-40B4-BE49-F238E27FC236}">
                <a16:creationId xmlns:a16="http://schemas.microsoft.com/office/drawing/2014/main" id="{F595C109-E52C-7E72-44AC-9E028DAB3B1F}"/>
              </a:ext>
            </a:extLst>
          </p:cNvPr>
          <p:cNvSpPr/>
          <p:nvPr/>
        </p:nvSpPr>
        <p:spPr bwMode="auto">
          <a:xfrm>
            <a:off x="4038600" y="999770"/>
            <a:ext cx="4239142" cy="508706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6" name="Audio 5">
            <a:hlinkClick r:id="" action="ppaction://media"/>
            <a:extLst>
              <a:ext uri="{FF2B5EF4-FFF2-40B4-BE49-F238E27FC236}">
                <a16:creationId xmlns:a16="http://schemas.microsoft.com/office/drawing/2014/main" id="{070E9E67-28EF-F9B4-05C3-FC408991627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744230106"/>
      </p:ext>
    </p:extLst>
  </p:cSld>
  <p:clrMapOvr>
    <a:masterClrMapping/>
  </p:clrMapOvr>
  <p:transition spd="med" advTm="4103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12.5|12.4|17.8"/>
</p:tagLst>
</file>

<file path=ppt/tags/tag2.xml><?xml version="1.0" encoding="utf-8"?>
<p:tagLst xmlns:a="http://schemas.openxmlformats.org/drawingml/2006/main" xmlns:r="http://schemas.openxmlformats.org/officeDocument/2006/relationships" xmlns:p="http://schemas.openxmlformats.org/presentationml/2006/main">
  <p:tag name="TIMING" val="|13|18.2|11.9|15.1|5.9|11.8"/>
</p:tagLst>
</file>

<file path=ppt/tags/tag3.xml><?xml version="1.0" encoding="utf-8"?>
<p:tagLst xmlns:a="http://schemas.openxmlformats.org/drawingml/2006/main" xmlns:r="http://schemas.openxmlformats.org/officeDocument/2006/relationships" xmlns:p="http://schemas.openxmlformats.org/presentationml/2006/main">
  <p:tag name="TIMING" val="|8.3|11.4|14.3|20.3|67.4"/>
</p:tagLst>
</file>

<file path=ppt/tags/tag4.xml><?xml version="1.0" encoding="utf-8"?>
<p:tagLst xmlns:a="http://schemas.openxmlformats.org/drawingml/2006/main" xmlns:r="http://schemas.openxmlformats.org/officeDocument/2006/relationships" xmlns:p="http://schemas.openxmlformats.org/presentationml/2006/main">
  <p:tag name="TIMING" val="|17.4|8.9|35.1"/>
</p:tagLst>
</file>

<file path=ppt/tags/tag5.xml><?xml version="1.0" encoding="utf-8"?>
<p:tagLst xmlns:a="http://schemas.openxmlformats.org/drawingml/2006/main" xmlns:r="http://schemas.openxmlformats.org/officeDocument/2006/relationships" xmlns:p="http://schemas.openxmlformats.org/presentationml/2006/main">
  <p:tag name="TIMING" val="|3.6|15.2|8.9|5.2|9"/>
</p:tagLst>
</file>

<file path=ppt/tags/tag6.xml><?xml version="1.0" encoding="utf-8"?>
<p:tagLst xmlns:a="http://schemas.openxmlformats.org/drawingml/2006/main" xmlns:r="http://schemas.openxmlformats.org/officeDocument/2006/relationships" xmlns:p="http://schemas.openxmlformats.org/presentationml/2006/main">
  <p:tag name="TIMING" val="|6.4|9.1|39.9|22.6|10.8"/>
</p:tagLst>
</file>

<file path=ppt/tags/tag7.xml><?xml version="1.0" encoding="utf-8"?>
<p:tagLst xmlns:a="http://schemas.openxmlformats.org/drawingml/2006/main" xmlns:r="http://schemas.openxmlformats.org/officeDocument/2006/relationships" xmlns:p="http://schemas.openxmlformats.org/presentationml/2006/main">
  <p:tag name="TIMING" val="|3.2|24.9"/>
</p:tagLst>
</file>

<file path=ppt/tags/tag8.xml><?xml version="1.0" encoding="utf-8"?>
<p:tagLst xmlns:a="http://schemas.openxmlformats.org/drawingml/2006/main" xmlns:r="http://schemas.openxmlformats.org/officeDocument/2006/relationships" xmlns:p="http://schemas.openxmlformats.org/presentationml/2006/main">
  <p:tag name="TIMING" val="|21.9"/>
</p:tagLst>
</file>

<file path=ppt/tags/tag9.xml><?xml version="1.0" encoding="utf-8"?>
<p:tagLst xmlns:a="http://schemas.openxmlformats.org/drawingml/2006/main" xmlns:r="http://schemas.openxmlformats.org/officeDocument/2006/relationships" xmlns:p="http://schemas.openxmlformats.org/presentationml/2006/main">
  <p:tag name="TIMING" val="|27.6|13.7"/>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7199</TotalTime>
  <Words>2661</Words>
  <Application>Microsoft Office PowerPoint</Application>
  <PresentationFormat>On-screen Show (4:3)</PresentationFormat>
  <Paragraphs>86</Paragraphs>
  <Slides>11</Slides>
  <Notes>11</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Narrow</vt:lpstr>
      <vt:lpstr>Calibri</vt:lpstr>
      <vt:lpstr>Tahoma</vt:lpstr>
      <vt:lpstr>Verdana</vt:lpstr>
      <vt:lpstr>Wingdings</vt:lpstr>
      <vt:lpstr>Contport</vt:lpstr>
      <vt:lpstr>PowerPoint Presentation</vt:lpstr>
      <vt:lpstr>Aims of Software Design Patterns</vt:lpstr>
      <vt:lpstr>Cohesion</vt:lpstr>
      <vt:lpstr>Operation and Class Cohesion</vt:lpstr>
      <vt:lpstr>Specialization Cohesion</vt:lpstr>
      <vt:lpstr>Coupling</vt:lpstr>
      <vt:lpstr>Inheritance Coupling</vt:lpstr>
      <vt:lpstr>Interaction Coupling</vt:lpstr>
      <vt:lpstr>Interaction Coupling</vt:lpstr>
      <vt:lpstr>Interaction Coupling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279</cp:revision>
  <cp:lastPrinted>2011-10-10T05:04:07Z</cp:lastPrinted>
  <dcterms:created xsi:type="dcterms:W3CDTF">1995-05-28T16:29:18Z</dcterms:created>
  <dcterms:modified xsi:type="dcterms:W3CDTF">2024-09-25T05:47:49Z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lcf@np.edu.sg</vt:lpwstr>
  </property>
  <property fmtid="{D5CDD505-2E9C-101B-9397-08002B2CF9AE}" pid="5" name="MSIP_Label_84f81056-721b-4b22-8334-0449c6cc893e_SetDate">
    <vt:lpwstr>2020-10-06T04:50:22.5085044Z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d5fb52e1-097c-4751-921e-c4d95512c409</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etDate">
    <vt:lpwstr>2023-10-09T06:27:27Z</vt:lpwstr>
  </property>
  <property fmtid="{D5CDD505-2E9C-101B-9397-08002B2CF9AE}" pid="12" name="MSIP_Label_30286cb9-b49f-4646-87a5-340028348160_Method">
    <vt:lpwstr>Standard</vt:lpwstr>
  </property>
  <property fmtid="{D5CDD505-2E9C-101B-9397-08002B2CF9AE}" pid="13" name="MSIP_Label_30286cb9-b49f-4646-87a5-340028348160_Name">
    <vt:lpwstr>30286cb9-b49f-4646-87a5-340028348160</vt:lpwstr>
  </property>
  <property fmtid="{D5CDD505-2E9C-101B-9397-08002B2CF9AE}" pid="14" name="MSIP_Label_30286cb9-b49f-4646-87a5-340028348160_SiteId">
    <vt:lpwstr>cba9e115-3016-4462-a1ab-a565cba0cdf1</vt:lpwstr>
  </property>
  <property fmtid="{D5CDD505-2E9C-101B-9397-08002B2CF9AE}" pid="15" name="MSIP_Label_30286cb9-b49f-4646-87a5-340028348160_ActionId">
    <vt:lpwstr>e46c2e9d-898d-4798-93cf-612bb7c30227</vt:lpwstr>
  </property>
  <property fmtid="{D5CDD505-2E9C-101B-9397-08002B2CF9AE}" pid="16" name="MSIP_Label_30286cb9-b49f-4646-87a5-340028348160_ContentBits">
    <vt:lpwstr>1</vt:lpwstr>
  </property>
</Properties>
</file>